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handoutMasterIdLst>
    <p:handoutMasterId r:id="rId36"/>
  </p:handoutMasterIdLst>
  <p:sldIdLst>
    <p:sldId id="256" r:id="rId2"/>
    <p:sldId id="257" r:id="rId3"/>
    <p:sldId id="269" r:id="rId4"/>
    <p:sldId id="260" r:id="rId5"/>
    <p:sldId id="262" r:id="rId6"/>
    <p:sldId id="270" r:id="rId7"/>
    <p:sldId id="259" r:id="rId8"/>
    <p:sldId id="273" r:id="rId9"/>
    <p:sldId id="274" r:id="rId10"/>
    <p:sldId id="306" r:id="rId11"/>
    <p:sldId id="307" r:id="rId12"/>
    <p:sldId id="310" r:id="rId13"/>
    <p:sldId id="264" r:id="rId14"/>
    <p:sldId id="267" r:id="rId15"/>
    <p:sldId id="303" r:id="rId16"/>
    <p:sldId id="271" r:id="rId17"/>
    <p:sldId id="304" r:id="rId18"/>
    <p:sldId id="305" r:id="rId19"/>
    <p:sldId id="263" r:id="rId20"/>
    <p:sldId id="265" r:id="rId21"/>
    <p:sldId id="272" r:id="rId22"/>
    <p:sldId id="308" r:id="rId23"/>
    <p:sldId id="295" r:id="rId24"/>
    <p:sldId id="309" r:id="rId25"/>
    <p:sldId id="289" r:id="rId26"/>
    <p:sldId id="311" r:id="rId27"/>
    <p:sldId id="315" r:id="rId28"/>
    <p:sldId id="314" r:id="rId29"/>
    <p:sldId id="312" r:id="rId30"/>
    <p:sldId id="313" r:id="rId31"/>
    <p:sldId id="316" r:id="rId32"/>
    <p:sldId id="317" r:id="rId33"/>
    <p:sldId id="31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DED7"/>
    <a:srgbClr val="58A39F"/>
    <a:srgbClr val="87C3B9"/>
    <a:srgbClr val="3C786E"/>
    <a:srgbClr val="B86000"/>
    <a:srgbClr val="7F6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00" autoAdjust="0"/>
  </p:normalViewPr>
  <p:slideViewPr>
    <p:cSldViewPr>
      <p:cViewPr varScale="1">
        <p:scale>
          <a:sx n="59" d="100"/>
          <a:sy n="59" d="100"/>
        </p:scale>
        <p:origin x="-16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F609F6-8F24-48BD-A2A3-B004A972734D}" type="datetimeFigureOut">
              <a:rPr lang="en-US" smtClean="0"/>
              <a:pPr/>
              <a:t>12/6/2014</a:t>
            </a:fld>
            <a:endParaRPr lang="sr-Latn-C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C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3FE173-CF2C-43C3-8BFD-5EC16AFBFB57}" type="slidenum">
              <a:rPr lang="sr-Latn-CS" smtClean="0"/>
              <a:pPr/>
              <a:t>‹#›</a:t>
            </a:fld>
            <a:endParaRPr lang="sr-Latn-CS"/>
          </a:p>
        </p:txBody>
      </p:sp>
    </p:spTree>
    <p:extLst>
      <p:ext uri="{BB962C8B-B14F-4D97-AF65-F5344CB8AC3E}">
        <p14:creationId xmlns:p14="http://schemas.microsoft.com/office/powerpoint/2010/main" xmlns="" val="143491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6110E3-008A-44A0-8655-E9180D409F77}" type="datetimeFigureOut">
              <a:rPr lang="en-US" smtClean="0"/>
              <a:pPr/>
              <a:t>12/6/2014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7C0BD7-A039-4D68-8C09-DA63151091D2}" type="slidenum">
              <a:rPr lang="en-US" smtClean="0"/>
              <a:pPr/>
              <a:t>‹#›</a:t>
            </a:fld>
            <a:endParaRPr lang="en-US"/>
          </a:p>
        </p:txBody>
      </p:sp>
    </p:spTree>
    <p:extLst>
      <p:ext uri="{BB962C8B-B14F-4D97-AF65-F5344CB8AC3E}">
        <p14:creationId xmlns:p14="http://schemas.microsoft.com/office/powerpoint/2010/main" xmlns="" val="342867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7C0BD7-A039-4D68-8C09-DA63151091D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sz="1200" dirty="0" smtClean="0"/>
              <a:t>Ranijih godina smo imali ograničenje broja učesnika kvalifikacija: iz svake škole, broj prijavljenih učenika bio je ograničen brojem odeljenja sedmog i osmog razreda te škole (za svako odeljenje po dve šifre). </a:t>
            </a:r>
          </a:p>
          <a:p>
            <a:pPr marL="0" marR="0" indent="0" algn="l" defTabSz="914400" rtl="0" eaLnBrk="1" fontAlgn="auto" latinLnBrk="0" hangingPunct="1">
              <a:lnSpc>
                <a:spcPct val="100000"/>
              </a:lnSpc>
              <a:spcBef>
                <a:spcPts val="0"/>
              </a:spcBef>
              <a:spcAft>
                <a:spcPts val="0"/>
              </a:spcAft>
              <a:buClrTx/>
              <a:buSzTx/>
              <a:buFontTx/>
              <a:buNone/>
              <a:tabLst/>
              <a:defRPr/>
            </a:pPr>
            <a:r>
              <a:rPr lang="sr-Latn-CS" sz="1200" baseline="0" dirty="0" smtClean="0"/>
              <a:t>Zahvaljujući sredstvima obezbeđenim kroz sufinansiranje takmičenja od strane MTT-a (koristimo priliku da se još jenom zahvalimo na ponovo ukazanom poverenju), sajt takmičenja, a pre svega Moodle postavljen je na novi server daleko viših tehničkih performansi. </a:t>
            </a:r>
            <a:r>
              <a:rPr lang="sr-Latn-CS" sz="1200" dirty="0" smtClean="0"/>
              <a:t>Obzirom na tehnička</a:t>
            </a:r>
            <a:r>
              <a:rPr lang="sr-Latn-CS" sz="1200" baseline="0" dirty="0" smtClean="0"/>
              <a:t> unapređenja sistema više nismo primorani da u ovoj prvoj fazi uvodimo ograničenja broja prijavljenih.  </a:t>
            </a:r>
            <a:endParaRPr lang="sr-Latn-CS" sz="1200" dirty="0" smtClean="0"/>
          </a:p>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Radom</a:t>
            </a:r>
            <a:r>
              <a:rPr lang="sr-Latn-RS" baseline="0" dirty="0" smtClean="0"/>
              <a:t> na navedenim ciljevima i njihovim ispunjenjem, postižemo još jedan, ne direktni, ali nikako manje važan cilj, a to je ukazivanje na neophodnost promene statusa predmeta informatike u osnovnim školama i potrebu njegovog promovisanja u korpus obaveznih predmeta.</a:t>
            </a:r>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Broj</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prijavljenih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škola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angažovanih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mentora</a:t>
            </a:r>
            <a:r>
              <a:rPr lang="en-US" sz="1200" kern="1200" dirty="0" smtClean="0">
                <a:solidFill>
                  <a:schemeClr val="tx1"/>
                </a:solidFill>
                <a:latin typeface="+mn-lt"/>
                <a:ea typeface="+mn-ea"/>
                <a:cs typeface="+mn-cs"/>
              </a:rPr>
              <a:t> je </a:t>
            </a:r>
            <a:r>
              <a:rPr lang="en-US" sz="1200" kern="1200" dirty="0" err="1" smtClean="0">
                <a:solidFill>
                  <a:schemeClr val="tx1"/>
                </a:solidFill>
                <a:latin typeface="+mn-lt"/>
                <a:ea typeface="+mn-ea"/>
                <a:cs typeface="+mn-cs"/>
              </a:rPr>
              <a:t>približno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isti</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novosadskom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niškom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regionu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Znatno</a:t>
            </a:r>
            <a:r>
              <a:rPr lang="en-US" sz="1200" kern="1200" dirty="0" smtClean="0">
                <a:solidFill>
                  <a:schemeClr val="tx1"/>
                </a:solidFill>
                <a:latin typeface="+mn-lt"/>
                <a:ea typeface="+mn-ea"/>
                <a:cs typeface="+mn-cs"/>
              </a:rPr>
              <a:t> je </a:t>
            </a:r>
            <a:r>
              <a:rPr lang="en-US" sz="1200" kern="1200" dirty="0" err="1" smtClean="0">
                <a:solidFill>
                  <a:schemeClr val="tx1"/>
                </a:solidFill>
                <a:latin typeface="+mn-lt"/>
                <a:ea typeface="+mn-ea"/>
                <a:cs typeface="+mn-cs"/>
              </a:rPr>
              <a:t>manji</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beogradskom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činjenica</a:t>
            </a:r>
            <a:r>
              <a:rPr lang="en-US" sz="1200" kern="1200" dirty="0" smtClean="0">
                <a:solidFill>
                  <a:schemeClr val="tx1"/>
                </a:solidFill>
                <a:latin typeface="+mn-lt"/>
                <a:ea typeface="+mn-ea"/>
                <a:cs typeface="+mn-cs"/>
              </a:rPr>
              <a:t> ne </a:t>
            </a:r>
            <a:r>
              <a:rPr lang="en-US" sz="1200" kern="1200" dirty="0" err="1" smtClean="0">
                <a:solidFill>
                  <a:schemeClr val="tx1"/>
                </a:solidFill>
                <a:latin typeface="+mn-lt"/>
                <a:ea typeface="+mn-ea"/>
                <a:cs typeface="+mn-cs"/>
              </a:rPr>
              <a:t>iznenađuje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obzirom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ovaj</a:t>
            </a:r>
            <a:r>
              <a:rPr lang="en-US" sz="1200" kern="1200" dirty="0" smtClean="0">
                <a:solidFill>
                  <a:schemeClr val="tx1"/>
                </a:solidFill>
                <a:latin typeface="+mn-lt"/>
                <a:ea typeface="+mn-ea"/>
                <a:cs typeface="+mn-cs"/>
              </a:rPr>
              <a:t> tip </a:t>
            </a:r>
            <a:r>
              <a:rPr lang="en-US" sz="1200" kern="1200" dirty="0" err="1" smtClean="0">
                <a:solidFill>
                  <a:schemeClr val="tx1"/>
                </a:solidFill>
                <a:latin typeface="+mn-lt"/>
                <a:ea typeface="+mn-ea"/>
                <a:cs typeface="+mn-cs"/>
              </a:rPr>
              <a:t>takmičenja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organizuje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prvi</a:t>
            </a:r>
            <a:r>
              <a:rPr lang="en-US" sz="1200" kern="1200" dirty="0" smtClean="0">
                <a:solidFill>
                  <a:schemeClr val="tx1"/>
                </a:solidFill>
                <a:latin typeface="+mn-lt"/>
                <a:ea typeface="+mn-ea"/>
                <a:cs typeface="+mn-cs"/>
              </a:rPr>
              <a:t> put </a:t>
            </a:r>
            <a:r>
              <a:rPr lang="en-US" sz="1200" kern="1200" dirty="0" err="1" smtClean="0">
                <a:solidFill>
                  <a:schemeClr val="tx1"/>
                </a:solidFill>
                <a:latin typeface="+mn-lt"/>
                <a:ea typeface="+mn-ea"/>
                <a:cs typeface="+mn-cs"/>
              </a:rPr>
              <a:t>za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škole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regiona</a:t>
            </a:r>
            <a:r>
              <a:rPr lang="en-US" sz="1200" kern="1200" dirty="0" smtClean="0">
                <a:solidFill>
                  <a:schemeClr val="tx1"/>
                </a:solidFill>
                <a:latin typeface="+mn-lt"/>
                <a:ea typeface="+mn-ea"/>
                <a:cs typeface="+mn-cs"/>
              </a:rPr>
              <a:t> Beograd. </a:t>
            </a:r>
            <a:r>
              <a:rPr lang="en-US" sz="1200" kern="1200" dirty="0" err="1" smtClean="0">
                <a:solidFill>
                  <a:schemeClr val="tx1"/>
                </a:solidFill>
                <a:latin typeface="+mn-lt"/>
                <a:ea typeface="+mn-ea"/>
                <a:cs typeface="+mn-cs"/>
              </a:rPr>
              <a:t>Imajući</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vidu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činjenicu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odziv</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Beogradu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okolini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smatramo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zadovoljavajućim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obzirom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iskazano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zadovoljstvo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nadamo</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još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širem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učešću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učenika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ovog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regiona</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narednim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godinama</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Ono </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čemu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svakako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treba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raditi</a:t>
            </a:r>
            <a:r>
              <a:rPr lang="en-US" sz="1200" kern="1200" dirty="0" smtClean="0">
                <a:solidFill>
                  <a:schemeClr val="tx1"/>
                </a:solidFill>
                <a:latin typeface="+mn-lt"/>
                <a:ea typeface="+mn-ea"/>
                <a:cs typeface="+mn-cs"/>
              </a:rPr>
              <a:t> je marketing u </a:t>
            </a:r>
            <a:r>
              <a:rPr lang="en-US" sz="1200" kern="1200" dirty="0" err="1" smtClean="0">
                <a:solidFill>
                  <a:schemeClr val="tx1"/>
                </a:solidFill>
                <a:latin typeface="+mn-lt"/>
                <a:ea typeface="+mn-ea"/>
                <a:cs typeface="+mn-cs"/>
              </a:rPr>
              <a:t>cilju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animiranja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nastavnika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učenika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regiona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zapadne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Srbije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gde</a:t>
            </a:r>
            <a:r>
              <a:rPr lang="en-US" sz="1200" kern="1200" dirty="0" smtClean="0">
                <a:solidFill>
                  <a:schemeClr val="tx1"/>
                </a:solidFill>
                <a:latin typeface="+mn-lt"/>
                <a:ea typeface="+mn-ea"/>
                <a:cs typeface="+mn-cs"/>
              </a:rPr>
              <a:t> je </a:t>
            </a:r>
            <a:r>
              <a:rPr lang="en-US" sz="1200" kern="1200" dirty="0" err="1" smtClean="0">
                <a:solidFill>
                  <a:schemeClr val="tx1"/>
                </a:solidFill>
                <a:latin typeface="+mn-lt"/>
                <a:ea typeface="+mn-ea"/>
                <a:cs typeface="+mn-cs"/>
              </a:rPr>
              <a:t>odziv</a:t>
            </a:r>
            <a:r>
              <a:rPr lang="en-US" sz="1200" kern="1200" dirty="0" smtClean="0">
                <a:solidFill>
                  <a:schemeClr val="tx1"/>
                </a:solidFill>
                <a:latin typeface="+mn-lt"/>
                <a:ea typeface="+mn-ea"/>
                <a:cs typeface="+mn-cs"/>
              </a:rPr>
              <a:t> bio </a:t>
            </a:r>
            <a:r>
              <a:rPr lang="en-US" sz="1200" kern="1200" dirty="0" err="1" smtClean="0">
                <a:solidFill>
                  <a:schemeClr val="tx1"/>
                </a:solidFill>
                <a:latin typeface="+mn-lt"/>
                <a:ea typeface="+mn-ea"/>
                <a:cs typeface="+mn-cs"/>
              </a:rPr>
              <a:t>ubedljivo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najslabiji</a:t>
            </a:r>
            <a:r>
              <a:rPr lang="sr-Latn-R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z="1200" b="1" kern="1200" dirty="0" smtClean="0">
                <a:solidFill>
                  <a:schemeClr val="tx1"/>
                </a:solidFill>
                <a:latin typeface="+mn-lt"/>
                <a:ea typeface="+mn-ea"/>
                <a:cs typeface="+mn-cs"/>
              </a:rPr>
              <a:t>Napomena</a:t>
            </a:r>
            <a:r>
              <a:rPr lang="sr-Latn-RS" sz="1200" kern="1200" dirty="0" smtClean="0">
                <a:solidFill>
                  <a:schemeClr val="tx1"/>
                </a:solidFill>
                <a:latin typeface="+mn-lt"/>
                <a:ea typeface="+mn-ea"/>
                <a:cs typeface="+mn-cs"/>
              </a:rPr>
              <a:t>: kada je Android kviz u pitanju nije relevantno rezultat posmatrati u odnosu na max mogući rezultat. Max broj poena i značio da je takmičar odgovorio ne samo tačno na sva pitanja, već i da je na svako pitanje odogovorio prvi (po 15 poena na svako od 12 pitanja). Naime, kod Android je moguće da takmičar odgovori tačno na sva pitanja, ali ako je pri tome nije dovoljno brz i ako njegovi odgovori stižu kao deseti i kasniji po redu, broj osvojenih poena će biti 60 (po 5 poena za svako od 12 pitanja). Dakle, razlika u prosečnom broju poena na Moodle testu i na Android kvizu je realna uzevši u obzir prirodu i pravila takmičenja. </a:t>
            </a:r>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z="1200" kern="1200" dirty="0" smtClean="0">
                <a:solidFill>
                  <a:schemeClr val="tx1"/>
                </a:solidFill>
                <a:latin typeface="+mn-lt"/>
                <a:ea typeface="+mn-ea"/>
                <a:cs typeface="+mn-cs"/>
              </a:rPr>
              <a:t>Porast broja takmičara je približno konstantan u niškom regionu i iz godine u godinu se duplira. Tandencija najbržeg porasta broja takmičara uočava se u novosadskom regionu, a obzirom na novu disciplinu uvedenu ove godine koja se pokazali kao vrlo fikasna, atraktivna i daleko pouzdanija od prethode (zamena SMS kviza, Android kvizom), očekuje se još veći porast u narednom periodu. Kako se takmičenje za region Beograda organizuje po prvi put, broj od 368 učenika koliko ih je izašlo na takmičenje od 426 prijavljenih, daleko je veći nego broj takmičara u ostalim regionima prilikom "premijerne" organizacije za dati region. </a:t>
            </a:r>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z="1200" kern="1200" dirty="0" smtClean="0">
                <a:solidFill>
                  <a:schemeClr val="tx1"/>
                </a:solidFill>
                <a:latin typeface="+mn-lt"/>
                <a:ea typeface="+mn-ea"/>
                <a:cs typeface="+mn-cs"/>
              </a:rPr>
              <a:t>Porast broja takmičara je približno konstantan u niškom regionu i iz godine u godinu se duplira. Tandencija najbržeg porasta broja takmičara uočava se u novosadskom regionu, a obzirom na novu disciplinu uvedenu ove godine koja se pokazali kao vrlo fikasna, atraktivna i daleko pouzdanija od prethode (zamena SMS kviza, Android kvizom), očekuje se još veći porast u narednom periodu. Kako se takmičenje za region Beograda organizuje po prvi put, broj od 368 učenika koliko ih je izašlo na takmičenje od 426 prijavljenih, daleko je veći nego broj takmičara u ostalim regionima prilikom "premijerne" organizacije za dati region. </a:t>
            </a:r>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Može se pristupiti i bez naloga (gost),</a:t>
            </a:r>
            <a:r>
              <a:rPr lang="sr-Latn-RS" baseline="0" dirty="0" smtClean="0"/>
              <a:t> ali gost ne može da radi test. </a:t>
            </a:r>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C0BD7-A039-4D68-8C09-DA63151091D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79D90-7EAF-4DCC-A350-3E517783DD5C}" type="datetime1">
              <a:rPr lang="en-US" smtClean="0"/>
              <a:pPr/>
              <a:t>12/6/2014</a:t>
            </a:fld>
            <a:endParaRPr lang="en-US"/>
          </a:p>
        </p:txBody>
      </p:sp>
      <p:sp>
        <p:nvSpPr>
          <p:cNvPr id="5" name="Footer Placeholder 4"/>
          <p:cNvSpPr>
            <a:spLocks noGrp="1"/>
          </p:cNvSpPr>
          <p:nvPr>
            <p:ph type="ftr" sz="quarter" idx="11"/>
          </p:nvPr>
        </p:nvSpPr>
        <p:spPr/>
        <p:txBody>
          <a:bodyPr/>
          <a:lstStyle/>
          <a:p>
            <a:r>
              <a:rPr lang="en-US" smtClean="0"/>
              <a:t>Tesla Info Kup 2012</a:t>
            </a:r>
            <a:endParaRPr lang="en-US"/>
          </a:p>
        </p:txBody>
      </p:sp>
      <p:sp>
        <p:nvSpPr>
          <p:cNvPr id="6" name="Slide Number Placeholder 5"/>
          <p:cNvSpPr>
            <a:spLocks noGrp="1"/>
          </p:cNvSpPr>
          <p:nvPr>
            <p:ph type="sldNum" sz="quarter" idx="12"/>
          </p:nvPr>
        </p:nvSpPr>
        <p:spPr/>
        <p:txBody>
          <a:bodyPr/>
          <a:lstStyle/>
          <a:p>
            <a:fld id="{7BAD8299-7204-4E09-9F52-06723C71A7A7}" type="slidenum">
              <a:rPr lang="en-US" smtClean="0"/>
              <a:pPr/>
              <a:t>‹#›</a:t>
            </a:fld>
            <a:endParaRPr lang="en-US"/>
          </a:p>
        </p:txBody>
      </p:sp>
    </p:spTree>
  </p:cSld>
  <p:clrMapOvr>
    <a:masterClrMapping/>
  </p:clrMapOvr>
  <p:transition spd="med">
    <p:pull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EFC47-249C-4038-8C83-FAD336E4CCE9}" type="datetime1">
              <a:rPr lang="en-US" smtClean="0"/>
              <a:pPr/>
              <a:t>12/6/2014</a:t>
            </a:fld>
            <a:endParaRPr lang="en-US"/>
          </a:p>
        </p:txBody>
      </p:sp>
      <p:sp>
        <p:nvSpPr>
          <p:cNvPr id="5" name="Footer Placeholder 4"/>
          <p:cNvSpPr>
            <a:spLocks noGrp="1"/>
          </p:cNvSpPr>
          <p:nvPr>
            <p:ph type="ftr" sz="quarter" idx="11"/>
          </p:nvPr>
        </p:nvSpPr>
        <p:spPr/>
        <p:txBody>
          <a:bodyPr/>
          <a:lstStyle/>
          <a:p>
            <a:r>
              <a:rPr lang="en-US" smtClean="0"/>
              <a:t>Tesla Info Kup 2012</a:t>
            </a:r>
            <a:endParaRPr lang="en-US"/>
          </a:p>
        </p:txBody>
      </p:sp>
      <p:sp>
        <p:nvSpPr>
          <p:cNvPr id="6" name="Slide Number Placeholder 5"/>
          <p:cNvSpPr>
            <a:spLocks noGrp="1"/>
          </p:cNvSpPr>
          <p:nvPr>
            <p:ph type="sldNum" sz="quarter" idx="12"/>
          </p:nvPr>
        </p:nvSpPr>
        <p:spPr/>
        <p:txBody>
          <a:bodyPr/>
          <a:lstStyle/>
          <a:p>
            <a:fld id="{7BAD8299-7204-4E09-9F52-06723C71A7A7}" type="slidenum">
              <a:rPr lang="en-US" smtClean="0"/>
              <a:pPr/>
              <a:t>‹#›</a:t>
            </a:fld>
            <a:endParaRPr lang="en-US"/>
          </a:p>
        </p:txBody>
      </p:sp>
    </p:spTree>
  </p:cSld>
  <p:clrMapOvr>
    <a:masterClrMapping/>
  </p:clrMapOvr>
  <p:transition spd="med">
    <p:pull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D47C51-22B8-49F0-9C84-E44F062F0905}" type="datetime1">
              <a:rPr lang="en-US" smtClean="0"/>
              <a:pPr/>
              <a:t>12/6/2014</a:t>
            </a:fld>
            <a:endParaRPr lang="en-US"/>
          </a:p>
        </p:txBody>
      </p:sp>
      <p:sp>
        <p:nvSpPr>
          <p:cNvPr id="5" name="Footer Placeholder 4"/>
          <p:cNvSpPr>
            <a:spLocks noGrp="1"/>
          </p:cNvSpPr>
          <p:nvPr>
            <p:ph type="ftr" sz="quarter" idx="11"/>
          </p:nvPr>
        </p:nvSpPr>
        <p:spPr/>
        <p:txBody>
          <a:bodyPr/>
          <a:lstStyle/>
          <a:p>
            <a:r>
              <a:rPr lang="en-US" smtClean="0"/>
              <a:t>Tesla Info Kup 2012</a:t>
            </a:r>
            <a:endParaRPr lang="en-US"/>
          </a:p>
        </p:txBody>
      </p:sp>
      <p:sp>
        <p:nvSpPr>
          <p:cNvPr id="6" name="Slide Number Placeholder 5"/>
          <p:cNvSpPr>
            <a:spLocks noGrp="1"/>
          </p:cNvSpPr>
          <p:nvPr>
            <p:ph type="sldNum" sz="quarter" idx="12"/>
          </p:nvPr>
        </p:nvSpPr>
        <p:spPr/>
        <p:txBody>
          <a:bodyPr/>
          <a:lstStyle/>
          <a:p>
            <a:fld id="{7BAD8299-7204-4E09-9F52-06723C71A7A7}" type="slidenum">
              <a:rPr lang="en-US" smtClean="0"/>
              <a:pPr/>
              <a:t>‹#›</a:t>
            </a:fld>
            <a:endParaRPr lang="en-US"/>
          </a:p>
        </p:txBody>
      </p:sp>
    </p:spTree>
  </p:cSld>
  <p:clrMapOvr>
    <a:masterClrMapping/>
  </p:clrMapOvr>
  <p:transition spd="med">
    <p:pull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46307-5C6C-44E8-A0DA-565A2CCD437D}" type="datetime1">
              <a:rPr lang="en-US" smtClean="0"/>
              <a:pPr/>
              <a:t>12/6/2014</a:t>
            </a:fld>
            <a:endParaRPr lang="en-US"/>
          </a:p>
        </p:txBody>
      </p:sp>
      <p:sp>
        <p:nvSpPr>
          <p:cNvPr id="5" name="Footer Placeholder 4"/>
          <p:cNvSpPr>
            <a:spLocks noGrp="1"/>
          </p:cNvSpPr>
          <p:nvPr>
            <p:ph type="ftr" sz="quarter" idx="11"/>
          </p:nvPr>
        </p:nvSpPr>
        <p:spPr/>
        <p:txBody>
          <a:bodyPr/>
          <a:lstStyle/>
          <a:p>
            <a:r>
              <a:rPr lang="en-US" smtClean="0"/>
              <a:t>Tesla Info Kup 2012</a:t>
            </a:r>
            <a:endParaRPr lang="en-US"/>
          </a:p>
        </p:txBody>
      </p:sp>
      <p:sp>
        <p:nvSpPr>
          <p:cNvPr id="6" name="Slide Number Placeholder 5"/>
          <p:cNvSpPr>
            <a:spLocks noGrp="1"/>
          </p:cNvSpPr>
          <p:nvPr>
            <p:ph type="sldNum" sz="quarter" idx="12"/>
          </p:nvPr>
        </p:nvSpPr>
        <p:spPr/>
        <p:txBody>
          <a:bodyPr/>
          <a:lstStyle/>
          <a:p>
            <a:fld id="{7BAD8299-7204-4E09-9F52-06723C71A7A7}" type="slidenum">
              <a:rPr lang="en-US" smtClean="0"/>
              <a:pPr/>
              <a:t>‹#›</a:t>
            </a:fld>
            <a:endParaRPr lang="en-US"/>
          </a:p>
        </p:txBody>
      </p:sp>
    </p:spTree>
  </p:cSld>
  <p:clrMapOvr>
    <a:masterClrMapping/>
  </p:clrMapOvr>
  <p:transition spd="med">
    <p:pull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FD8886-761F-4EA3-8A87-FAF5F0A91F26}" type="datetime1">
              <a:rPr lang="en-US" smtClean="0"/>
              <a:pPr/>
              <a:t>12/6/2014</a:t>
            </a:fld>
            <a:endParaRPr lang="en-US"/>
          </a:p>
        </p:txBody>
      </p:sp>
      <p:sp>
        <p:nvSpPr>
          <p:cNvPr id="5" name="Footer Placeholder 4"/>
          <p:cNvSpPr>
            <a:spLocks noGrp="1"/>
          </p:cNvSpPr>
          <p:nvPr>
            <p:ph type="ftr" sz="quarter" idx="11"/>
          </p:nvPr>
        </p:nvSpPr>
        <p:spPr/>
        <p:txBody>
          <a:bodyPr/>
          <a:lstStyle/>
          <a:p>
            <a:r>
              <a:rPr lang="en-US" smtClean="0"/>
              <a:t>Tesla Info Kup 2012</a:t>
            </a:r>
            <a:endParaRPr lang="en-US"/>
          </a:p>
        </p:txBody>
      </p:sp>
      <p:sp>
        <p:nvSpPr>
          <p:cNvPr id="6" name="Slide Number Placeholder 5"/>
          <p:cNvSpPr>
            <a:spLocks noGrp="1"/>
          </p:cNvSpPr>
          <p:nvPr>
            <p:ph type="sldNum" sz="quarter" idx="12"/>
          </p:nvPr>
        </p:nvSpPr>
        <p:spPr/>
        <p:txBody>
          <a:bodyPr/>
          <a:lstStyle/>
          <a:p>
            <a:fld id="{7BAD8299-7204-4E09-9F52-06723C71A7A7}" type="slidenum">
              <a:rPr lang="en-US" smtClean="0"/>
              <a:pPr/>
              <a:t>‹#›</a:t>
            </a:fld>
            <a:endParaRPr lang="en-US"/>
          </a:p>
        </p:txBody>
      </p:sp>
    </p:spTree>
  </p:cSld>
  <p:clrMapOvr>
    <a:masterClrMapping/>
  </p:clrMapOvr>
  <p:transition spd="med">
    <p:pull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832645-D039-41E7-AF25-D80B4385F909}" type="datetime1">
              <a:rPr lang="en-US" smtClean="0"/>
              <a:pPr/>
              <a:t>12/6/2014</a:t>
            </a:fld>
            <a:endParaRPr lang="en-US"/>
          </a:p>
        </p:txBody>
      </p:sp>
      <p:sp>
        <p:nvSpPr>
          <p:cNvPr id="6" name="Footer Placeholder 5"/>
          <p:cNvSpPr>
            <a:spLocks noGrp="1"/>
          </p:cNvSpPr>
          <p:nvPr>
            <p:ph type="ftr" sz="quarter" idx="11"/>
          </p:nvPr>
        </p:nvSpPr>
        <p:spPr/>
        <p:txBody>
          <a:bodyPr/>
          <a:lstStyle/>
          <a:p>
            <a:r>
              <a:rPr lang="en-US" smtClean="0"/>
              <a:t>Tesla Info Kup 2012</a:t>
            </a:r>
            <a:endParaRPr lang="en-US"/>
          </a:p>
        </p:txBody>
      </p:sp>
      <p:sp>
        <p:nvSpPr>
          <p:cNvPr id="7" name="Slide Number Placeholder 6"/>
          <p:cNvSpPr>
            <a:spLocks noGrp="1"/>
          </p:cNvSpPr>
          <p:nvPr>
            <p:ph type="sldNum" sz="quarter" idx="12"/>
          </p:nvPr>
        </p:nvSpPr>
        <p:spPr/>
        <p:txBody>
          <a:bodyPr/>
          <a:lstStyle/>
          <a:p>
            <a:fld id="{7BAD8299-7204-4E09-9F52-06723C71A7A7}" type="slidenum">
              <a:rPr lang="en-US" smtClean="0"/>
              <a:pPr/>
              <a:t>‹#›</a:t>
            </a:fld>
            <a:endParaRPr lang="en-US"/>
          </a:p>
        </p:txBody>
      </p:sp>
    </p:spTree>
  </p:cSld>
  <p:clrMapOvr>
    <a:masterClrMapping/>
  </p:clrMapOvr>
  <p:transition spd="med">
    <p:pull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6FD590-08E5-41B3-97F5-A570A5F6AC03}" type="datetime1">
              <a:rPr lang="en-US" smtClean="0"/>
              <a:pPr/>
              <a:t>12/6/2014</a:t>
            </a:fld>
            <a:endParaRPr lang="en-US"/>
          </a:p>
        </p:txBody>
      </p:sp>
      <p:sp>
        <p:nvSpPr>
          <p:cNvPr id="8" name="Footer Placeholder 7"/>
          <p:cNvSpPr>
            <a:spLocks noGrp="1"/>
          </p:cNvSpPr>
          <p:nvPr>
            <p:ph type="ftr" sz="quarter" idx="11"/>
          </p:nvPr>
        </p:nvSpPr>
        <p:spPr/>
        <p:txBody>
          <a:bodyPr/>
          <a:lstStyle/>
          <a:p>
            <a:r>
              <a:rPr lang="en-US" smtClean="0"/>
              <a:t>Tesla Info Kup 2012</a:t>
            </a:r>
            <a:endParaRPr lang="en-US"/>
          </a:p>
        </p:txBody>
      </p:sp>
      <p:sp>
        <p:nvSpPr>
          <p:cNvPr id="9" name="Slide Number Placeholder 8"/>
          <p:cNvSpPr>
            <a:spLocks noGrp="1"/>
          </p:cNvSpPr>
          <p:nvPr>
            <p:ph type="sldNum" sz="quarter" idx="12"/>
          </p:nvPr>
        </p:nvSpPr>
        <p:spPr/>
        <p:txBody>
          <a:bodyPr/>
          <a:lstStyle/>
          <a:p>
            <a:fld id="{7BAD8299-7204-4E09-9F52-06723C71A7A7}" type="slidenum">
              <a:rPr lang="en-US" smtClean="0"/>
              <a:pPr/>
              <a:t>‹#›</a:t>
            </a:fld>
            <a:endParaRPr lang="en-US"/>
          </a:p>
        </p:txBody>
      </p:sp>
    </p:spTree>
  </p:cSld>
  <p:clrMapOvr>
    <a:masterClrMapping/>
  </p:clrMapOvr>
  <p:transition spd="med">
    <p:pull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B48510-D69D-4B71-B4A7-C01165988516}" type="datetime1">
              <a:rPr lang="en-US" smtClean="0"/>
              <a:pPr/>
              <a:t>12/6/2014</a:t>
            </a:fld>
            <a:endParaRPr lang="en-US"/>
          </a:p>
        </p:txBody>
      </p:sp>
      <p:sp>
        <p:nvSpPr>
          <p:cNvPr id="4" name="Footer Placeholder 3"/>
          <p:cNvSpPr>
            <a:spLocks noGrp="1"/>
          </p:cNvSpPr>
          <p:nvPr>
            <p:ph type="ftr" sz="quarter" idx="11"/>
          </p:nvPr>
        </p:nvSpPr>
        <p:spPr/>
        <p:txBody>
          <a:bodyPr/>
          <a:lstStyle/>
          <a:p>
            <a:r>
              <a:rPr lang="en-US" smtClean="0"/>
              <a:t>Tesla Info Kup 2012</a:t>
            </a:r>
            <a:endParaRPr lang="en-US"/>
          </a:p>
        </p:txBody>
      </p:sp>
      <p:sp>
        <p:nvSpPr>
          <p:cNvPr id="5" name="Slide Number Placeholder 4"/>
          <p:cNvSpPr>
            <a:spLocks noGrp="1"/>
          </p:cNvSpPr>
          <p:nvPr>
            <p:ph type="sldNum" sz="quarter" idx="12"/>
          </p:nvPr>
        </p:nvSpPr>
        <p:spPr/>
        <p:txBody>
          <a:bodyPr/>
          <a:lstStyle/>
          <a:p>
            <a:fld id="{7BAD8299-7204-4E09-9F52-06723C71A7A7}" type="slidenum">
              <a:rPr lang="en-US" smtClean="0"/>
              <a:pPr/>
              <a:t>‹#›</a:t>
            </a:fld>
            <a:endParaRPr lang="en-US"/>
          </a:p>
        </p:txBody>
      </p:sp>
    </p:spTree>
  </p:cSld>
  <p:clrMapOvr>
    <a:masterClrMapping/>
  </p:clrMapOvr>
  <p:transition spd="med">
    <p:pull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43DC4-762A-4EBD-8DF0-6D8CBBB7B697}" type="datetime1">
              <a:rPr lang="en-US" smtClean="0"/>
              <a:pPr/>
              <a:t>12/6/2014</a:t>
            </a:fld>
            <a:endParaRPr lang="en-US"/>
          </a:p>
        </p:txBody>
      </p:sp>
      <p:sp>
        <p:nvSpPr>
          <p:cNvPr id="3" name="Footer Placeholder 2"/>
          <p:cNvSpPr>
            <a:spLocks noGrp="1"/>
          </p:cNvSpPr>
          <p:nvPr>
            <p:ph type="ftr" sz="quarter" idx="11"/>
          </p:nvPr>
        </p:nvSpPr>
        <p:spPr/>
        <p:txBody>
          <a:bodyPr/>
          <a:lstStyle/>
          <a:p>
            <a:r>
              <a:rPr lang="en-US" smtClean="0"/>
              <a:t>Tesla Info Kup 2012</a:t>
            </a:r>
            <a:endParaRPr lang="en-US"/>
          </a:p>
        </p:txBody>
      </p:sp>
      <p:sp>
        <p:nvSpPr>
          <p:cNvPr id="4" name="Slide Number Placeholder 3"/>
          <p:cNvSpPr>
            <a:spLocks noGrp="1"/>
          </p:cNvSpPr>
          <p:nvPr>
            <p:ph type="sldNum" sz="quarter" idx="12"/>
          </p:nvPr>
        </p:nvSpPr>
        <p:spPr/>
        <p:txBody>
          <a:bodyPr/>
          <a:lstStyle/>
          <a:p>
            <a:fld id="{7BAD8299-7204-4E09-9F52-06723C71A7A7}" type="slidenum">
              <a:rPr lang="en-US" smtClean="0"/>
              <a:pPr/>
              <a:t>‹#›</a:t>
            </a:fld>
            <a:endParaRPr lang="en-US"/>
          </a:p>
        </p:txBody>
      </p:sp>
    </p:spTree>
  </p:cSld>
  <p:clrMapOvr>
    <a:masterClrMapping/>
  </p:clrMapOvr>
  <p:transition spd="med">
    <p:pull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BDFDC-2D2D-4C24-B5A1-D1607D8D6586}" type="datetime1">
              <a:rPr lang="en-US" smtClean="0"/>
              <a:pPr/>
              <a:t>12/6/2014</a:t>
            </a:fld>
            <a:endParaRPr lang="en-US"/>
          </a:p>
        </p:txBody>
      </p:sp>
      <p:sp>
        <p:nvSpPr>
          <p:cNvPr id="6" name="Footer Placeholder 5"/>
          <p:cNvSpPr>
            <a:spLocks noGrp="1"/>
          </p:cNvSpPr>
          <p:nvPr>
            <p:ph type="ftr" sz="quarter" idx="11"/>
          </p:nvPr>
        </p:nvSpPr>
        <p:spPr/>
        <p:txBody>
          <a:bodyPr/>
          <a:lstStyle/>
          <a:p>
            <a:r>
              <a:rPr lang="en-US" smtClean="0"/>
              <a:t>Tesla Info Kup 2012</a:t>
            </a:r>
            <a:endParaRPr lang="en-US"/>
          </a:p>
        </p:txBody>
      </p:sp>
      <p:sp>
        <p:nvSpPr>
          <p:cNvPr id="7" name="Slide Number Placeholder 6"/>
          <p:cNvSpPr>
            <a:spLocks noGrp="1"/>
          </p:cNvSpPr>
          <p:nvPr>
            <p:ph type="sldNum" sz="quarter" idx="12"/>
          </p:nvPr>
        </p:nvSpPr>
        <p:spPr/>
        <p:txBody>
          <a:bodyPr/>
          <a:lstStyle/>
          <a:p>
            <a:fld id="{7BAD8299-7204-4E09-9F52-06723C71A7A7}" type="slidenum">
              <a:rPr lang="en-US" smtClean="0"/>
              <a:pPr/>
              <a:t>‹#›</a:t>
            </a:fld>
            <a:endParaRPr lang="en-US"/>
          </a:p>
        </p:txBody>
      </p:sp>
    </p:spTree>
  </p:cSld>
  <p:clrMapOvr>
    <a:masterClrMapping/>
  </p:clrMapOvr>
  <p:transition spd="med">
    <p:pull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96AF8-F313-4983-B10D-2174C84866F6}" type="datetime1">
              <a:rPr lang="en-US" smtClean="0"/>
              <a:pPr/>
              <a:t>12/6/2014</a:t>
            </a:fld>
            <a:endParaRPr lang="en-US"/>
          </a:p>
        </p:txBody>
      </p:sp>
      <p:sp>
        <p:nvSpPr>
          <p:cNvPr id="6" name="Footer Placeholder 5"/>
          <p:cNvSpPr>
            <a:spLocks noGrp="1"/>
          </p:cNvSpPr>
          <p:nvPr>
            <p:ph type="ftr" sz="quarter" idx="11"/>
          </p:nvPr>
        </p:nvSpPr>
        <p:spPr/>
        <p:txBody>
          <a:bodyPr/>
          <a:lstStyle/>
          <a:p>
            <a:r>
              <a:rPr lang="en-US" smtClean="0"/>
              <a:t>Tesla Info Kup 2012</a:t>
            </a:r>
            <a:endParaRPr lang="en-US"/>
          </a:p>
        </p:txBody>
      </p:sp>
      <p:sp>
        <p:nvSpPr>
          <p:cNvPr id="7" name="Slide Number Placeholder 6"/>
          <p:cNvSpPr>
            <a:spLocks noGrp="1"/>
          </p:cNvSpPr>
          <p:nvPr>
            <p:ph type="sldNum" sz="quarter" idx="12"/>
          </p:nvPr>
        </p:nvSpPr>
        <p:spPr/>
        <p:txBody>
          <a:bodyPr/>
          <a:lstStyle/>
          <a:p>
            <a:fld id="{7BAD8299-7204-4E09-9F52-06723C71A7A7}" type="slidenum">
              <a:rPr lang="en-US" smtClean="0"/>
              <a:pPr/>
              <a:t>‹#›</a:t>
            </a:fld>
            <a:endParaRPr lang="en-US"/>
          </a:p>
        </p:txBody>
      </p:sp>
    </p:spTree>
  </p:cSld>
  <p:clrMapOvr>
    <a:masterClrMapping/>
  </p:clrMapOvr>
  <p:transition spd="med">
    <p:pull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75E8E-C5AE-4E84-BFB4-368E0BB8E594}" type="datetime1">
              <a:rPr lang="en-US" smtClean="0"/>
              <a:pPr/>
              <a:t>12/6/2014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Tesla Info Kup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D8299-7204-4E09-9F52-06723C71A7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pull dir="rd"/>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tik.etstesla.ni.ac.rs/download/TeslaInfoKup2014_bilten.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tik.kg@etstesla.ni.ac.r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tik.ns@etstesla.ni.ac.rs" TargetMode="External"/><Relationship Id="rId5" Type="http://schemas.openxmlformats.org/officeDocument/2006/relationships/hyperlink" Target="mailto:tik.ni@etstesla.ni.ac.rs" TargetMode="Externa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tik.etstesla-ni-ac-rs/vezbaoni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tik.etstesla.ni.ac.rs/infoportal/index.php/component/content/article/8-vesti/54-android-aplikacija-za-takmicenje-ver-1-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tik.etstesla.ni.ac.rs/vezbaonica/course/view.php?id=2"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4114800"/>
            <a:ext cx="8686800" cy="990600"/>
          </a:xfrm>
        </p:spPr>
        <p:txBody>
          <a:bodyPr>
            <a:noAutofit/>
          </a:bodyPr>
          <a:lstStyle/>
          <a:p>
            <a:r>
              <a:rPr lang="sr-Cyrl-RS" sz="2000" dirty="0">
                <a:solidFill>
                  <a:srgbClr val="7F6000"/>
                </a:solidFill>
              </a:rPr>
              <a:t>C</a:t>
            </a:r>
            <a:r>
              <a:rPr lang="en-US" sz="2000" dirty="0" err="1">
                <a:solidFill>
                  <a:srgbClr val="7F6000"/>
                </a:solidFill>
              </a:rPr>
              <a:t>iljev</a:t>
            </a:r>
            <a:r>
              <a:rPr lang="sr-Cyrl-RS" sz="2000" dirty="0">
                <a:solidFill>
                  <a:srgbClr val="7F6000"/>
                </a:solidFill>
              </a:rPr>
              <a:t>i </a:t>
            </a:r>
            <a:r>
              <a:rPr lang="en-US" sz="2000" dirty="0" err="1">
                <a:solidFill>
                  <a:srgbClr val="7F6000"/>
                </a:solidFill>
              </a:rPr>
              <a:t>i</a:t>
            </a:r>
            <a:r>
              <a:rPr lang="en-US" sz="2000" dirty="0">
                <a:solidFill>
                  <a:srgbClr val="7F6000"/>
                </a:solidFill>
              </a:rPr>
              <a:t> </a:t>
            </a:r>
            <a:r>
              <a:rPr lang="en-US" sz="2000" dirty="0" err="1">
                <a:solidFill>
                  <a:srgbClr val="7F6000"/>
                </a:solidFill>
              </a:rPr>
              <a:t>sadržaj</a:t>
            </a:r>
            <a:r>
              <a:rPr lang="sr-Cyrl-RS" sz="2000" dirty="0">
                <a:solidFill>
                  <a:srgbClr val="7F6000"/>
                </a:solidFill>
              </a:rPr>
              <a:t>i </a:t>
            </a:r>
            <a:r>
              <a:rPr lang="en-US" sz="2000" dirty="0" err="1">
                <a:solidFill>
                  <a:srgbClr val="7F6000"/>
                </a:solidFill>
              </a:rPr>
              <a:t>takmičenja</a:t>
            </a:r>
            <a:r>
              <a:rPr lang="en-US" sz="2000" dirty="0">
                <a:solidFill>
                  <a:srgbClr val="7F6000"/>
                </a:solidFill>
              </a:rPr>
              <a:t> Tesla Info </a:t>
            </a:r>
            <a:r>
              <a:rPr lang="en-US" sz="2000" dirty="0" err="1">
                <a:solidFill>
                  <a:srgbClr val="7F6000"/>
                </a:solidFill>
              </a:rPr>
              <a:t>Kup</a:t>
            </a:r>
            <a:r>
              <a:rPr lang="en-US" sz="2000" dirty="0">
                <a:solidFill>
                  <a:srgbClr val="7F6000"/>
                </a:solidFill>
              </a:rPr>
              <a:t> </a:t>
            </a:r>
            <a:r>
              <a:rPr lang="sr-Cyrl-RS" sz="2000" dirty="0">
                <a:solidFill>
                  <a:srgbClr val="7F6000"/>
                </a:solidFill>
              </a:rPr>
              <a:t>sa komparativnom a</a:t>
            </a:r>
            <a:r>
              <a:rPr lang="ru-RU" sz="2000" dirty="0">
                <a:solidFill>
                  <a:srgbClr val="7F6000"/>
                </a:solidFill>
              </a:rPr>
              <a:t>nalizom statističkih podataka i razultata takmičenja u periodu 2010-2014 god. </a:t>
            </a:r>
            <a:endParaRPr lang="en-US" sz="2000" dirty="0">
              <a:solidFill>
                <a:srgbClr val="7F6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
        <p:nvSpPr>
          <p:cNvPr id="14" name="Title 3"/>
          <p:cNvSpPr>
            <a:spLocks noGrp="1"/>
          </p:cNvSpPr>
          <p:nvPr>
            <p:ph type="ctrTitle"/>
          </p:nvPr>
        </p:nvSpPr>
        <p:spPr/>
        <p:txBody>
          <a:bodyPr>
            <a:normAutofit fontScale="90000"/>
          </a:bodyPr>
          <a:lstStyle/>
          <a:p>
            <a:pPr algn="ctr"/>
            <a:r>
              <a:rPr lang="en-US" sz="6600" b="1" dirty="0" smtClean="0">
                <a:solidFill>
                  <a:srgbClr val="7F6000"/>
                </a:solidFill>
                <a:latin typeface="Calibri Light" pitchFamily="34" charset="0"/>
              </a:rPr>
              <a:t>Tesla Info </a:t>
            </a:r>
            <a:r>
              <a:rPr lang="en-US" sz="6600" b="1" dirty="0" err="1" smtClean="0">
                <a:solidFill>
                  <a:srgbClr val="7F6000"/>
                </a:solidFill>
                <a:latin typeface="Calibri Light" pitchFamily="34" charset="0"/>
              </a:rPr>
              <a:t>Kup</a:t>
            </a:r>
            <a:r>
              <a:rPr lang="en-US" sz="6600" b="1" dirty="0" smtClean="0">
                <a:solidFill>
                  <a:srgbClr val="7F6000"/>
                </a:solidFill>
                <a:latin typeface="Calibri Light" pitchFamily="34" charset="0"/>
              </a:rPr>
              <a:t/>
            </a:r>
            <a:br>
              <a:rPr lang="en-US" sz="6600" b="1" dirty="0" smtClean="0">
                <a:solidFill>
                  <a:srgbClr val="7F6000"/>
                </a:solidFill>
                <a:latin typeface="Calibri Light" pitchFamily="34" charset="0"/>
              </a:rPr>
            </a:br>
            <a:r>
              <a:rPr lang="en-US" sz="6600" b="1" dirty="0" smtClean="0">
                <a:solidFill>
                  <a:srgbClr val="7F6000"/>
                </a:solidFill>
                <a:latin typeface="Calibri Light" pitchFamily="34" charset="0"/>
              </a:rPr>
              <a:t>2015</a:t>
            </a:r>
            <a:endParaRPr lang="en-US" sz="6600" b="1" dirty="0">
              <a:solidFill>
                <a:srgbClr val="7F6000"/>
              </a:solidFill>
              <a:latin typeface="Calibri Light"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ursevi.png"/>
          <p:cNvPicPr>
            <a:picLocks noChangeAspect="1"/>
          </p:cNvPicPr>
          <p:nvPr/>
        </p:nvPicPr>
        <p:blipFill>
          <a:blip r:embed="rId3" cstate="print">
            <a:lum bright="-6000" contrast="-5000"/>
          </a:blip>
          <a:stretch>
            <a:fillRect/>
          </a:stretch>
        </p:blipFill>
        <p:spPr>
          <a:xfrm>
            <a:off x="3886200" y="2362200"/>
            <a:ext cx="4758738" cy="4267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title"/>
          </p:nvPr>
        </p:nvSpPr>
        <p:spPr>
          <a:xfrm>
            <a:off x="457200" y="1752600"/>
            <a:ext cx="8229600" cy="609600"/>
          </a:xfrm>
        </p:spPr>
        <p:txBody>
          <a:bodyPr>
            <a:normAutofit/>
          </a:bodyPr>
          <a:lstStyle/>
          <a:p>
            <a:r>
              <a:rPr lang="sr-Latn-CS" sz="3000" b="1" dirty="0" smtClean="0"/>
              <a:t>Aktivnosti u pripremnoj fazi</a:t>
            </a:r>
            <a:endParaRPr lang="sr-Latn-CS" sz="3000" b="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
        <p:nvSpPr>
          <p:cNvPr id="8" name="Content Placeholder 2"/>
          <p:cNvSpPr>
            <a:spLocks noGrp="1"/>
          </p:cNvSpPr>
          <p:nvPr>
            <p:ph idx="1"/>
          </p:nvPr>
        </p:nvSpPr>
        <p:spPr>
          <a:xfrm>
            <a:off x="228600" y="2438400"/>
            <a:ext cx="8458200" cy="3962400"/>
          </a:xfrm>
        </p:spPr>
        <p:txBody>
          <a:bodyPr>
            <a:noAutofit/>
          </a:bodyPr>
          <a:lstStyle/>
          <a:p>
            <a:r>
              <a:rPr lang="sr-Latn-CS" sz="1800" dirty="0" smtClean="0"/>
              <a:t>Ove godine su kreirani i kursevi za pripremu za takmičenje – po jedan ku</a:t>
            </a:r>
            <a:r>
              <a:rPr lang="en-US" sz="1800" dirty="0" err="1" smtClean="0"/>
              <a:t>rs</a:t>
            </a:r>
            <a:r>
              <a:rPr lang="sr-Latn-CS" sz="1800" dirty="0" smtClean="0"/>
              <a:t> za svaku od zastupljenih oblasti na takmičenju:</a:t>
            </a:r>
          </a:p>
          <a:p>
            <a:pPr lvl="1"/>
            <a:endParaRPr lang="sr-Latn-CS" sz="1800" dirty="0" smtClean="0"/>
          </a:p>
          <a:p>
            <a:pPr lvl="1"/>
            <a:r>
              <a:rPr lang="sr-Latn-CS" sz="1800" dirty="0" smtClean="0"/>
              <a:t>Hardware</a:t>
            </a:r>
          </a:p>
          <a:p>
            <a:pPr lvl="1"/>
            <a:r>
              <a:rPr lang="sr-Latn-CS" sz="1800" dirty="0" smtClean="0"/>
              <a:t>Software</a:t>
            </a:r>
          </a:p>
          <a:p>
            <a:pPr lvl="1"/>
            <a:r>
              <a:rPr lang="sr-Latn-CS" sz="1800" dirty="0" smtClean="0"/>
              <a:t>Računarske mreže</a:t>
            </a:r>
          </a:p>
          <a:p>
            <a:pPr lvl="1"/>
            <a:r>
              <a:rPr lang="sr-Latn-CS" sz="1800" dirty="0" smtClean="0"/>
              <a:t>Aplikativni sw:</a:t>
            </a:r>
          </a:p>
          <a:p>
            <a:pPr lvl="2">
              <a:lnSpc>
                <a:spcPct val="150000"/>
              </a:lnSpc>
            </a:pPr>
            <a:r>
              <a:rPr lang="sr-Latn-CS" sz="1800" dirty="0" smtClean="0"/>
              <a:t>MS Word</a:t>
            </a:r>
          </a:p>
          <a:p>
            <a:pPr lvl="2"/>
            <a:r>
              <a:rPr lang="sr-Latn-CS" sz="1800" dirty="0" smtClean="0"/>
              <a:t>MS Power Point</a:t>
            </a:r>
          </a:p>
          <a:p>
            <a:pPr lvl="2"/>
            <a:r>
              <a:rPr lang="sr-Latn-CS" sz="1800" dirty="0" smtClean="0"/>
              <a:t>MS Excel</a:t>
            </a:r>
          </a:p>
          <a:p>
            <a:pPr lvl="2"/>
            <a:r>
              <a:rPr lang="sr-Latn-CS" sz="1800" dirty="0" smtClean="0"/>
              <a:t>Multimedija</a:t>
            </a:r>
          </a:p>
        </p:txBody>
      </p:sp>
      <p:pic>
        <p:nvPicPr>
          <p:cNvPr id="1027" name="Picture 3" descr="C:\Users\milena\Desktop\New folder\slike strucni skup\Picture1.png"/>
          <p:cNvPicPr>
            <a:picLocks noChangeAspect="1" noChangeArrowheads="1"/>
          </p:cNvPicPr>
          <p:nvPr/>
        </p:nvPicPr>
        <p:blipFill>
          <a:blip r:embed="rId5" cstate="print"/>
          <a:srcRect/>
          <a:stretch>
            <a:fillRect/>
          </a:stretch>
        </p:blipFill>
        <p:spPr bwMode="auto">
          <a:xfrm>
            <a:off x="-11113" y="4867275"/>
            <a:ext cx="9166226" cy="1990725"/>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ursevi.png"/>
          <p:cNvPicPr>
            <a:picLocks noChangeAspect="1"/>
          </p:cNvPicPr>
          <p:nvPr/>
        </p:nvPicPr>
        <p:blipFill>
          <a:blip r:embed="rId3" cstate="print"/>
          <a:stretch>
            <a:fillRect/>
          </a:stretch>
        </p:blipFill>
        <p:spPr>
          <a:xfrm>
            <a:off x="3886200" y="2438400"/>
            <a:ext cx="5034764" cy="36278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title"/>
          </p:nvPr>
        </p:nvSpPr>
        <p:spPr>
          <a:xfrm>
            <a:off x="457200" y="1752600"/>
            <a:ext cx="8229600" cy="609600"/>
          </a:xfrm>
        </p:spPr>
        <p:txBody>
          <a:bodyPr>
            <a:normAutofit/>
          </a:bodyPr>
          <a:lstStyle/>
          <a:p>
            <a:r>
              <a:rPr lang="sr-Latn-CS" sz="3000" b="1" dirty="0" smtClean="0"/>
              <a:t>Aktivnosti u pripremnoj fazi</a:t>
            </a:r>
            <a:endParaRPr lang="sr-Latn-CS" sz="3000" b="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
        <p:nvSpPr>
          <p:cNvPr id="8" name="Content Placeholder 2"/>
          <p:cNvSpPr>
            <a:spLocks noGrp="1"/>
          </p:cNvSpPr>
          <p:nvPr>
            <p:ph idx="1"/>
          </p:nvPr>
        </p:nvSpPr>
        <p:spPr>
          <a:xfrm>
            <a:off x="228600" y="2667000"/>
            <a:ext cx="4267200" cy="3657600"/>
          </a:xfrm>
        </p:spPr>
        <p:txBody>
          <a:bodyPr>
            <a:noAutofit/>
          </a:bodyPr>
          <a:lstStyle/>
          <a:p>
            <a:r>
              <a:rPr lang="sr-Latn-CS" sz="1800" dirty="0" smtClean="0"/>
              <a:t>Kreiranim nastavnim materijalima pokrivena su sva pitanja koja se nalaze u bazi pitanje – kako pitanja iz ranijih godina, tako i veliki broj novih pitanja</a:t>
            </a:r>
          </a:p>
          <a:p>
            <a:endParaRPr lang="sr-Latn-CS" sz="1800" dirty="0" smtClean="0"/>
          </a:p>
          <a:p>
            <a:r>
              <a:rPr lang="sr-Latn-CS" sz="1800" dirty="0" smtClean="0"/>
              <a:t>Kreiranim </a:t>
            </a:r>
            <a:r>
              <a:rPr lang="sr-Latn-CS" sz="1800" dirty="0" smtClean="0"/>
              <a:t>nastavnim materijalima pokrivena su i pitanja koja su se prethodnih godina javljala na SMS, a </a:t>
            </a:r>
            <a:r>
              <a:rPr lang="en-US" sz="1800" dirty="0" smtClean="0"/>
              <a:t>u </a:t>
            </a:r>
            <a:r>
              <a:rPr lang="en-US" sz="1800" dirty="0" err="1" smtClean="0"/>
              <a:t>prethodnom</a:t>
            </a:r>
            <a:r>
              <a:rPr lang="en-US" sz="1800" dirty="0" smtClean="0"/>
              <a:t> </a:t>
            </a:r>
            <a:r>
              <a:rPr lang="en-US" sz="1800" dirty="0" err="1" smtClean="0"/>
              <a:t>ciklusu</a:t>
            </a:r>
            <a:r>
              <a:rPr lang="sr-Latn-CS" sz="1800" dirty="0" smtClean="0"/>
              <a:t> i na Android kvizu</a:t>
            </a:r>
          </a:p>
        </p:txBody>
      </p:sp>
      <p:pic>
        <p:nvPicPr>
          <p:cNvPr id="1027" name="Picture 3" descr="C:\Users\milena\Desktop\New folder\slike strucni skup\Picture1.png"/>
          <p:cNvPicPr>
            <a:picLocks noChangeAspect="1" noChangeArrowheads="1"/>
          </p:cNvPicPr>
          <p:nvPr/>
        </p:nvPicPr>
        <p:blipFill>
          <a:blip r:embed="rId5" cstate="print"/>
          <a:srcRect/>
          <a:stretch>
            <a:fillRect/>
          </a:stretch>
        </p:blipFill>
        <p:spPr bwMode="auto">
          <a:xfrm>
            <a:off x="-11113" y="4867275"/>
            <a:ext cx="9166226" cy="1990725"/>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ursevi.png"/>
          <p:cNvPicPr>
            <a:picLocks noChangeAspect="1"/>
          </p:cNvPicPr>
          <p:nvPr/>
        </p:nvPicPr>
        <p:blipFill>
          <a:blip r:embed="rId3" cstate="print"/>
          <a:stretch>
            <a:fillRect/>
          </a:stretch>
        </p:blipFill>
        <p:spPr>
          <a:xfrm>
            <a:off x="1600200" y="3429001"/>
            <a:ext cx="6179232" cy="261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title"/>
          </p:nvPr>
        </p:nvSpPr>
        <p:spPr>
          <a:xfrm>
            <a:off x="457200" y="1752600"/>
            <a:ext cx="8229600" cy="609600"/>
          </a:xfrm>
        </p:spPr>
        <p:txBody>
          <a:bodyPr>
            <a:normAutofit/>
          </a:bodyPr>
          <a:lstStyle/>
          <a:p>
            <a:r>
              <a:rPr lang="sr-Latn-CS" sz="3000" b="1" dirty="0" smtClean="0"/>
              <a:t>Aktivnosti u pripremnoj fazi</a:t>
            </a:r>
            <a:endParaRPr lang="sr-Latn-CS" sz="3000" b="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
        <p:nvSpPr>
          <p:cNvPr id="8" name="Content Placeholder 2"/>
          <p:cNvSpPr>
            <a:spLocks noGrp="1"/>
          </p:cNvSpPr>
          <p:nvPr>
            <p:ph idx="1"/>
          </p:nvPr>
        </p:nvSpPr>
        <p:spPr>
          <a:xfrm>
            <a:off x="228600" y="2667000"/>
            <a:ext cx="8686800" cy="3657600"/>
          </a:xfrm>
        </p:spPr>
        <p:txBody>
          <a:bodyPr>
            <a:noAutofit/>
          </a:bodyPr>
          <a:lstStyle/>
          <a:p>
            <a:r>
              <a:rPr lang="sr-Latn-CS" sz="1800" dirty="0" smtClean="0"/>
              <a:t>Prošle sezone, u vreme održavanja školskih takmičenja, pristup vežbaonici je svakodnevno bio veoma frekventan, tako da je do 18.03.2014 ostvareno skoro 65.000 pristupa probnim testovima.		</a:t>
            </a:r>
          </a:p>
        </p:txBody>
      </p:sp>
      <p:pic>
        <p:nvPicPr>
          <p:cNvPr id="1027" name="Picture 3" descr="C:\Users\milena\Desktop\New folder\slike strucni skup\Picture1.png"/>
          <p:cNvPicPr>
            <a:picLocks noChangeAspect="1" noChangeArrowheads="1"/>
          </p:cNvPicPr>
          <p:nvPr/>
        </p:nvPicPr>
        <p:blipFill>
          <a:blip r:embed="rId5" cstate="print"/>
          <a:srcRect/>
          <a:stretch>
            <a:fillRect/>
          </a:stretch>
        </p:blipFill>
        <p:spPr bwMode="auto">
          <a:xfrm>
            <a:off x="-11113" y="4867275"/>
            <a:ext cx="9166226" cy="1990725"/>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8229600" cy="762000"/>
          </a:xfrm>
        </p:spPr>
        <p:txBody>
          <a:bodyPr>
            <a:noAutofit/>
          </a:bodyPr>
          <a:lstStyle/>
          <a:p>
            <a:r>
              <a:rPr lang="sr-Latn-CS" sz="3000" b="1" dirty="0" smtClean="0"/>
              <a:t>Školski nivo takmičenja</a:t>
            </a:r>
            <a:endParaRPr lang="sr-Latn-CS" sz="3000" b="1" dirty="0"/>
          </a:p>
        </p:txBody>
      </p:sp>
      <p:sp>
        <p:nvSpPr>
          <p:cNvPr id="8" name="Content Placeholder 2"/>
          <p:cNvSpPr>
            <a:spLocks noGrp="1"/>
          </p:cNvSpPr>
          <p:nvPr>
            <p:ph idx="1"/>
          </p:nvPr>
        </p:nvSpPr>
        <p:spPr>
          <a:xfrm>
            <a:off x="152400" y="2590800"/>
            <a:ext cx="8686800" cy="3733800"/>
          </a:xfrm>
        </p:spPr>
        <p:txBody>
          <a:bodyPr vert="horz">
            <a:noAutofit/>
          </a:bodyPr>
          <a:lstStyle/>
          <a:p>
            <a:pPr>
              <a:spcBef>
                <a:spcPts val="1800"/>
              </a:spcBef>
            </a:pPr>
            <a:r>
              <a:rPr lang="sr-Latn-CS" sz="1800" b="1" i="1" dirty="0" smtClean="0"/>
              <a:t>Na prvom nivou takmičenja (školski nivo)</a:t>
            </a:r>
            <a:r>
              <a:rPr lang="sr-Latn-CS" sz="1800" i="1" dirty="0" smtClean="0"/>
              <a:t> </a:t>
            </a:r>
            <a:r>
              <a:rPr lang="sr-Latn-CS" sz="1800" dirty="0" smtClean="0"/>
              <a:t>cilj je da se što veći broj učenika uključi u takmičenje i u ovoj fazi svaki učenik se takmiči za sebe izradom testa na Moodle sistemu za učenje.  </a:t>
            </a:r>
            <a:endParaRPr lang="en-US" sz="1800" dirty="0" smtClean="0"/>
          </a:p>
          <a:p>
            <a:pPr>
              <a:spcBef>
                <a:spcPts val="1800"/>
              </a:spcBef>
            </a:pPr>
            <a:r>
              <a:rPr lang="sr-Latn-CS" sz="1800" dirty="0" smtClean="0"/>
              <a:t>U ovoj fazi takmičenja svaki nastavnik-mentor formira listu zainteresovanih učenika</a:t>
            </a:r>
            <a:r>
              <a:rPr lang="en-US" sz="1800" dirty="0" smtClean="0"/>
              <a:t> </a:t>
            </a:r>
            <a:r>
              <a:rPr lang="sr-Latn-CS" sz="1800" dirty="0" smtClean="0"/>
              <a:t>koju</a:t>
            </a:r>
            <a:r>
              <a:rPr lang="en-US" sz="1800" dirty="0" smtClean="0"/>
              <a:t> </a:t>
            </a:r>
            <a:r>
              <a:rPr lang="sr-Latn-CS" sz="1800" dirty="0" smtClean="0"/>
              <a:t>šalje organizatoru.</a:t>
            </a:r>
          </a:p>
          <a:p>
            <a:pPr>
              <a:spcBef>
                <a:spcPts val="1800"/>
              </a:spcBef>
            </a:pPr>
            <a:r>
              <a:rPr lang="sr-Latn-CS" sz="1800" dirty="0" smtClean="0"/>
              <a:t>Svaki mentor dobija nalog za pristup sistemu za elektronsko učenje, kako za sebe, tako i za svakog prijavljenog učenika.</a:t>
            </a:r>
          </a:p>
          <a:p>
            <a:pPr>
              <a:spcBef>
                <a:spcPts val="1800"/>
              </a:spcBef>
            </a:pPr>
            <a:r>
              <a:rPr lang="sr-Latn-CS" sz="1800" dirty="0" smtClean="0"/>
              <a:t>Svaka prijavljena škola dobija po 10 “neimenovanih” naloga koje nastavnici mogu koristiti za pristup ostalih učenika na časovima redovne i dodatne nastave.</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28600" y="2590800"/>
            <a:ext cx="8686800" cy="3276600"/>
          </a:xfrm>
        </p:spPr>
        <p:txBody>
          <a:bodyPr vert="horz">
            <a:noAutofit/>
          </a:bodyPr>
          <a:lstStyle/>
          <a:p>
            <a:pPr>
              <a:spcBef>
                <a:spcPts val="1800"/>
              </a:spcBef>
            </a:pPr>
            <a:r>
              <a:rPr lang="sr-Latn-CS" sz="1800" dirty="0" smtClean="0"/>
              <a:t>Kvalifikacije za opšinsko takmičenje se obavljaju po sistemu daljinskog testiranja.</a:t>
            </a:r>
          </a:p>
          <a:p>
            <a:pPr>
              <a:spcBef>
                <a:spcPts val="1800"/>
              </a:spcBef>
            </a:pPr>
            <a:r>
              <a:rPr lang="sr-Latn-CS" sz="1800" dirty="0" smtClean="0"/>
              <a:t>Za svakog učesnika takmičenja neophodno je obezbediti poseban PC računar i Internet vezu.</a:t>
            </a:r>
          </a:p>
          <a:p>
            <a:pPr>
              <a:spcBef>
                <a:spcPts val="1800"/>
              </a:spcBef>
            </a:pPr>
            <a:r>
              <a:rPr lang="sr-Latn-CS" sz="1800" dirty="0" smtClean="0"/>
              <a:t>U toku daljinskog testiranja učenici sami odgovaraju na pitanja, rešavaju zadatke i ne smeju da koriste bilo kakvu literaturu.</a:t>
            </a:r>
          </a:p>
          <a:p>
            <a:pPr>
              <a:spcBef>
                <a:spcPts val="1800"/>
              </a:spcBef>
            </a:pPr>
            <a:r>
              <a:rPr lang="sr-Latn-CS" sz="1800" dirty="0" smtClean="0"/>
              <a:t>Organizator takmičenja je  dužan da kontroliše korektnost svake faze takmičenja, </a:t>
            </a:r>
            <a:r>
              <a:rPr lang="en-US" sz="1800" dirty="0" smtClean="0"/>
              <a:t>           </a:t>
            </a:r>
            <a:r>
              <a:rPr lang="sr-Latn-CS" sz="1800" dirty="0" smtClean="0"/>
              <a:t>a </a:t>
            </a:r>
            <a:r>
              <a:rPr lang="sr-Latn-CS" sz="1800" dirty="0" smtClean="0"/>
              <a:t>stručna veća osnovnih škola su u obavezi da im to omoguće.  </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
        <p:nvSpPr>
          <p:cNvPr id="12" name="Title 1"/>
          <p:cNvSpPr>
            <a:spLocks noGrp="1"/>
          </p:cNvSpPr>
          <p:nvPr>
            <p:ph type="title"/>
          </p:nvPr>
        </p:nvSpPr>
        <p:spPr>
          <a:xfrm>
            <a:off x="381000" y="1752600"/>
            <a:ext cx="8229600" cy="762000"/>
          </a:xfrm>
        </p:spPr>
        <p:txBody>
          <a:bodyPr>
            <a:noAutofit/>
          </a:bodyPr>
          <a:lstStyle/>
          <a:p>
            <a:r>
              <a:rPr lang="sr-Latn-CS" sz="3000" b="1" dirty="0" smtClean="0"/>
              <a:t>Školski nivo takmičenja</a:t>
            </a:r>
            <a:endParaRPr lang="sr-Latn-CS" sz="30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
        <p:nvSpPr>
          <p:cNvPr id="8" name="Content Placeholder 2"/>
          <p:cNvSpPr>
            <a:spLocks noGrp="1"/>
          </p:cNvSpPr>
          <p:nvPr>
            <p:ph idx="1"/>
          </p:nvPr>
        </p:nvSpPr>
        <p:spPr>
          <a:xfrm>
            <a:off x="228600" y="2590800"/>
            <a:ext cx="8686800" cy="3733800"/>
          </a:xfrm>
        </p:spPr>
        <p:txBody>
          <a:bodyPr vert="horz">
            <a:noAutofit/>
          </a:bodyPr>
          <a:lstStyle/>
          <a:p>
            <a:pPr>
              <a:spcBef>
                <a:spcPts val="1800"/>
              </a:spcBef>
            </a:pPr>
            <a:r>
              <a:rPr lang="sr-Latn-CS" sz="1800" dirty="0" smtClean="0"/>
              <a:t>Testiranja na školskom nivou se ne moraju obavljati istovremeno, već u zavisnosti od raspoloživih kapaciteta, u više grupa.</a:t>
            </a:r>
          </a:p>
          <a:p>
            <a:pPr>
              <a:spcBef>
                <a:spcPts val="1800"/>
              </a:spcBef>
            </a:pPr>
            <a:r>
              <a:rPr lang="sr-Latn-CS" sz="1800" dirty="0" smtClean="0"/>
              <a:t>Školska takmičenja u ciklusu TIK 2015 biće organizovana sredinom februara meseca.</a:t>
            </a:r>
          </a:p>
          <a:p>
            <a:pPr>
              <a:spcBef>
                <a:spcPts val="1800"/>
              </a:spcBef>
            </a:pPr>
            <a:r>
              <a:rPr lang="sr-Latn-CS" sz="1800" dirty="0" smtClean="0"/>
              <a:t>Svaka škola učesnica dobija termin testiranja, tj. određeni dan u nedelji realizacije školskih takmičenja.</a:t>
            </a:r>
          </a:p>
          <a:p>
            <a:pPr>
              <a:spcBef>
                <a:spcPts val="1800"/>
              </a:spcBef>
            </a:pPr>
            <a:r>
              <a:rPr lang="sr-Latn-CS" sz="1800" dirty="0" smtClean="0"/>
              <a:t>Na školskom nivou takmičenje je moguće realizovati na časovima redovne nastave.</a:t>
            </a:r>
          </a:p>
          <a:p>
            <a:pPr>
              <a:spcBef>
                <a:spcPts val="1800"/>
              </a:spcBef>
            </a:pPr>
            <a:r>
              <a:rPr lang="sr-Latn-CS" sz="1800" dirty="0" smtClean="0"/>
              <a:t>Tokom, za takmičenje određenog dana, učenici mogu pristupiti testu u periodu             od 7:30č do 19:30č kako bi se omogućilo testiranje učenika u obe smene. </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
        <p:nvSpPr>
          <p:cNvPr id="12" name="Title 1"/>
          <p:cNvSpPr>
            <a:spLocks noGrp="1"/>
          </p:cNvSpPr>
          <p:nvPr>
            <p:ph type="title"/>
          </p:nvPr>
        </p:nvSpPr>
        <p:spPr>
          <a:xfrm>
            <a:off x="381000" y="1752600"/>
            <a:ext cx="8229600" cy="762000"/>
          </a:xfrm>
        </p:spPr>
        <p:txBody>
          <a:bodyPr>
            <a:noAutofit/>
          </a:bodyPr>
          <a:lstStyle/>
          <a:p>
            <a:r>
              <a:rPr lang="sr-Latn-CS" sz="3000" b="1" dirty="0" smtClean="0"/>
              <a:t>Školski nivo takmičenja</a:t>
            </a:r>
            <a:endParaRPr lang="sr-Latn-CS" sz="30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609600"/>
          </a:xfrm>
        </p:spPr>
        <p:txBody>
          <a:bodyPr>
            <a:noAutofit/>
          </a:bodyPr>
          <a:lstStyle/>
          <a:p>
            <a:r>
              <a:rPr lang="sr-Latn-CS" sz="3000" b="1" dirty="0" smtClean="0"/>
              <a:t>Rangiranje takmičara</a:t>
            </a:r>
            <a:r>
              <a:rPr lang="en-US" sz="3000" b="1" dirty="0" smtClean="0"/>
              <a:t> </a:t>
            </a:r>
            <a:r>
              <a:rPr lang="sr-Latn-CS" sz="3000" b="1" dirty="0" smtClean="0"/>
              <a:t>na školskom nivou</a:t>
            </a:r>
            <a:endParaRPr lang="sr-Latn-CS" sz="3000" b="1" dirty="0"/>
          </a:p>
        </p:txBody>
      </p:sp>
      <p:sp>
        <p:nvSpPr>
          <p:cNvPr id="8" name="Content Placeholder 2"/>
          <p:cNvSpPr>
            <a:spLocks noGrp="1"/>
          </p:cNvSpPr>
          <p:nvPr>
            <p:ph idx="1"/>
          </p:nvPr>
        </p:nvSpPr>
        <p:spPr>
          <a:xfrm>
            <a:off x="152400" y="2362200"/>
            <a:ext cx="8686800" cy="4038600"/>
          </a:xfrm>
        </p:spPr>
        <p:txBody>
          <a:bodyPr vert="horz">
            <a:noAutofit/>
          </a:bodyPr>
          <a:lstStyle/>
          <a:p>
            <a:pPr>
              <a:spcBef>
                <a:spcPts val="1800"/>
              </a:spcBef>
            </a:pPr>
            <a:r>
              <a:rPr lang="sr-Latn-CS" sz="1800" dirty="0" smtClean="0"/>
              <a:t>Na svako od opštinskih takmičenja plasiraće se po </a:t>
            </a:r>
            <a:r>
              <a:rPr lang="sr-Latn-CS" sz="1800" b="1" dirty="0" smtClean="0"/>
              <a:t>60 učenika (30 timova) </a:t>
            </a:r>
            <a:r>
              <a:rPr lang="sr-Latn-CS" sz="1800" dirty="0" smtClean="0"/>
              <a:t>rangiranjem koje se obavlja na sledeći način</a:t>
            </a:r>
            <a:r>
              <a:rPr lang="sr-Latn-RS" sz="1800" dirty="0" smtClean="0"/>
              <a:t>:</a:t>
            </a:r>
          </a:p>
          <a:p>
            <a:pPr lvl="1"/>
            <a:r>
              <a:rPr lang="sr-Latn-CS" sz="1800" dirty="0" smtClean="0"/>
              <a:t>Formiraju se timovi za svaku od prijavljenih škola: prvoplasirani i drugoplasirani učenik iz škole čine prvi tim; trećeplasirani i četvroplasirani - drugi tim; itd. po istom principu.</a:t>
            </a:r>
            <a:endParaRPr lang="en-US" sz="1800" dirty="0" smtClean="0"/>
          </a:p>
          <a:p>
            <a:pPr lvl="1"/>
            <a:r>
              <a:rPr lang="sr-Latn-CS" sz="1800" dirty="0" smtClean="0"/>
              <a:t>Svaka prijavljena škola ima bar po jedan tim za nastavak takmičenja, tj. najbolji par učenika iz svake škole se plasira u naredni krug. </a:t>
            </a:r>
            <a:endParaRPr lang="en-US" sz="1800" dirty="0" smtClean="0"/>
          </a:p>
          <a:p>
            <a:pPr lvl="1"/>
            <a:r>
              <a:rPr lang="it-IT" sz="1800" dirty="0" smtClean="0"/>
              <a:t>Svi ostali timovi su rangirani po ostvarenom uspehu. Prvi kriterijum rangiranja je broj poena dobijen sabiranjem poena pojednih članova tima. Drugi kriterijum rangiranja je ukupno vreme utrošeno za izradu testa.</a:t>
            </a:r>
            <a:endParaRPr lang="en-US" sz="1800" dirty="0" smtClean="0"/>
          </a:p>
          <a:p>
            <a:pPr lvl="1"/>
            <a:r>
              <a:rPr lang="it-IT" sz="1800" dirty="0" smtClean="0"/>
              <a:t>Preostala mesta do kvote od </a:t>
            </a:r>
            <a:r>
              <a:rPr lang="sr-Latn-RS" sz="1800" dirty="0" smtClean="0"/>
              <a:t>3</a:t>
            </a:r>
            <a:r>
              <a:rPr lang="it-IT" sz="1800" dirty="0" smtClean="0"/>
              <a:t>0 timova (tj. </a:t>
            </a:r>
            <a:r>
              <a:rPr lang="sr-Latn-RS" sz="1800" dirty="0" smtClean="0"/>
              <a:t>6</a:t>
            </a:r>
            <a:r>
              <a:rPr lang="it-IT" sz="1800" dirty="0" smtClean="0"/>
              <a:t>0 takmičara) popunjavaju se</a:t>
            </a:r>
            <a:r>
              <a:rPr lang="sr-Latn-RS" sz="1800" dirty="0" smtClean="0"/>
              <a:t>          </a:t>
            </a:r>
            <a:r>
              <a:rPr lang="it-IT" sz="1800" dirty="0" smtClean="0"/>
              <a:t> najbolje plasiranim na ovako dobijenoj listi.</a:t>
            </a:r>
            <a:endParaRPr lang="en-US" sz="1800"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
        <p:nvSpPr>
          <p:cNvPr id="2" name="Title 1"/>
          <p:cNvSpPr>
            <a:spLocks noGrp="1"/>
          </p:cNvSpPr>
          <p:nvPr>
            <p:ph type="title"/>
          </p:nvPr>
        </p:nvSpPr>
        <p:spPr>
          <a:xfrm>
            <a:off x="457200" y="1828800"/>
            <a:ext cx="8229600" cy="591312"/>
          </a:xfrm>
        </p:spPr>
        <p:txBody>
          <a:bodyPr>
            <a:normAutofit/>
          </a:bodyPr>
          <a:lstStyle/>
          <a:p>
            <a:r>
              <a:rPr lang="sr-Latn-CS" sz="3000" b="1" dirty="0" smtClean="0"/>
              <a:t>Opštinski nivo takmičenja</a:t>
            </a:r>
            <a:endParaRPr lang="sr-Latn-CS" sz="3000" b="1" dirty="0"/>
          </a:p>
        </p:txBody>
      </p:sp>
      <p:sp>
        <p:nvSpPr>
          <p:cNvPr id="8" name="Content Placeholder 2"/>
          <p:cNvSpPr>
            <a:spLocks noGrp="1"/>
          </p:cNvSpPr>
          <p:nvPr>
            <p:ph idx="1"/>
          </p:nvPr>
        </p:nvSpPr>
        <p:spPr>
          <a:xfrm>
            <a:off x="228600" y="2743200"/>
            <a:ext cx="8686800" cy="3124200"/>
          </a:xfrm>
        </p:spPr>
        <p:txBody>
          <a:bodyPr>
            <a:noAutofit/>
          </a:bodyPr>
          <a:lstStyle/>
          <a:p>
            <a:pPr>
              <a:spcBef>
                <a:spcPts val="1800"/>
              </a:spcBef>
            </a:pPr>
            <a:r>
              <a:rPr lang="sr-Latn-CS" sz="1800" b="1" i="1" dirty="0" smtClean="0"/>
              <a:t>U drugoj fazi takmičenja </a:t>
            </a:r>
            <a:r>
              <a:rPr lang="sr-Latn-CS" sz="1800" dirty="0" smtClean="0"/>
              <a:t>učenici se takmiče u timovima od po dva člana. </a:t>
            </a:r>
          </a:p>
          <a:p>
            <a:pPr>
              <a:spcBef>
                <a:spcPts val="1800"/>
              </a:spcBef>
            </a:pPr>
            <a:r>
              <a:rPr lang="sr-Latn-CS" sz="1800" dirty="0" smtClean="0"/>
              <a:t>Sva 4 opštinska takmičenja jednog regiona se održavaju istog dana tokom prve nedelje marta meseca 2015. godine</a:t>
            </a:r>
          </a:p>
          <a:p>
            <a:pPr>
              <a:spcBef>
                <a:spcPts val="1800"/>
              </a:spcBef>
            </a:pPr>
            <a:r>
              <a:rPr lang="sr-Latn-CS" sz="1800" dirty="0" smtClean="0"/>
              <a:t>Jedna škola može imati više timova na takmičenju, zavisno od uspeha postignutog u prvoj fazi.</a:t>
            </a:r>
          </a:p>
          <a:p>
            <a:pPr>
              <a:spcBef>
                <a:spcPts val="1800"/>
              </a:spcBef>
            </a:pPr>
            <a:r>
              <a:rPr lang="sr-Latn-CS" sz="1800" dirty="0" smtClean="0"/>
              <a:t>Ove godine, oba člana tima će se takmičiti u disciplini </a:t>
            </a:r>
            <a:r>
              <a:rPr lang="sr-Latn-CS" sz="1800" b="1" i="1" dirty="0" smtClean="0"/>
              <a:t>Moodle Info Test</a:t>
            </a:r>
            <a:r>
              <a:rPr lang="sr-Latn-CS" sz="1800" dirty="0" smtClean="0"/>
              <a:t>.  </a:t>
            </a:r>
          </a:p>
          <a:p>
            <a:pPr>
              <a:spcBef>
                <a:spcPts val="1800"/>
              </a:spcBef>
            </a:pPr>
            <a:r>
              <a:rPr lang="sr-Latn-CS" sz="1800" dirty="0" smtClean="0"/>
              <a:t>Rezultat tima se dobija sabiranjem poena ostvarenih na testiranju, kao i određivanjem zbirnog vremena utrošenog za izradu testa.</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591312"/>
          </a:xfrm>
        </p:spPr>
        <p:txBody>
          <a:bodyPr>
            <a:normAutofit/>
          </a:bodyPr>
          <a:lstStyle/>
          <a:p>
            <a:r>
              <a:rPr lang="sr-Latn-CS" sz="3000" b="1" dirty="0" smtClean="0"/>
              <a:t>Rangiranje na opštinskom nivou</a:t>
            </a:r>
            <a:endParaRPr lang="sr-Latn-CS" sz="3000" b="1" dirty="0"/>
          </a:p>
        </p:txBody>
      </p:sp>
      <p:sp>
        <p:nvSpPr>
          <p:cNvPr id="8" name="Content Placeholder 2"/>
          <p:cNvSpPr>
            <a:spLocks noGrp="1"/>
          </p:cNvSpPr>
          <p:nvPr>
            <p:ph idx="1"/>
          </p:nvPr>
        </p:nvSpPr>
        <p:spPr>
          <a:xfrm>
            <a:off x="228600" y="2667000"/>
            <a:ext cx="8686800" cy="3124200"/>
          </a:xfrm>
        </p:spPr>
        <p:txBody>
          <a:bodyPr>
            <a:noAutofit/>
          </a:bodyPr>
          <a:lstStyle/>
          <a:p>
            <a:pPr>
              <a:spcBef>
                <a:spcPts val="1800"/>
              </a:spcBef>
            </a:pPr>
            <a:r>
              <a:rPr lang="sr-Latn-CS" sz="1800" dirty="0" smtClean="0"/>
              <a:t>Rang lista se formira sortiranjem po zbirnom broju poena oba člana tima.</a:t>
            </a:r>
          </a:p>
          <a:p>
            <a:pPr>
              <a:spcBef>
                <a:spcPts val="1800"/>
              </a:spcBef>
            </a:pPr>
            <a:r>
              <a:rPr lang="sr-Latn-CS" sz="1800" dirty="0" smtClean="0"/>
              <a:t>Ukoliko se dogodi da više timova ima isti broj poena, drugi kriterijum rangiranja je zbirno vreme utrošeno za izradu testa.</a:t>
            </a:r>
          </a:p>
          <a:p>
            <a:pPr>
              <a:spcBef>
                <a:spcPts val="1800"/>
              </a:spcBef>
            </a:pPr>
            <a:r>
              <a:rPr lang="sr-Latn-CS" sz="1800" dirty="0" smtClean="0"/>
              <a:t>Kako ćemo prilikom pravljenja rasporeda za izvođenje opštinskih takmičenja praviti takav raspored da je broj učesnika ujednačen na svakom od 4 opštinska takmičenja u regionu, na regionalno takmičenje ide po 10 prvoplasiranih timova + još 10 timova koji su ostvarili najbolji rezultat. </a:t>
            </a:r>
          </a:p>
          <a:p>
            <a:pPr>
              <a:spcBef>
                <a:spcPts val="1800"/>
              </a:spcBef>
              <a:buNone/>
            </a:pPr>
            <a:endParaRPr lang="sr-Latn-CS" sz="1800" dirty="0" smtClean="0"/>
          </a:p>
          <a:p>
            <a:pPr>
              <a:spcBef>
                <a:spcPts val="1800"/>
              </a:spcBef>
            </a:pPr>
            <a:endParaRPr lang="sr-Latn-CS" sz="1800"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
        <p:nvSpPr>
          <p:cNvPr id="2" name="Title 1"/>
          <p:cNvSpPr>
            <a:spLocks noGrp="1"/>
          </p:cNvSpPr>
          <p:nvPr>
            <p:ph type="title"/>
          </p:nvPr>
        </p:nvSpPr>
        <p:spPr>
          <a:xfrm>
            <a:off x="533400" y="1752600"/>
            <a:ext cx="8229600" cy="819912"/>
          </a:xfrm>
        </p:spPr>
        <p:txBody>
          <a:bodyPr>
            <a:normAutofit/>
          </a:bodyPr>
          <a:lstStyle/>
          <a:p>
            <a:r>
              <a:rPr lang="sr-Latn-CS" sz="3000" b="1" dirty="0" smtClean="0"/>
              <a:t>Regionalni i republički nivo takmičenja</a:t>
            </a:r>
            <a:endParaRPr lang="sr-Latn-CS" sz="3000" b="1" dirty="0"/>
          </a:p>
        </p:txBody>
      </p:sp>
      <p:sp>
        <p:nvSpPr>
          <p:cNvPr id="8" name="Content Placeholder 2"/>
          <p:cNvSpPr>
            <a:spLocks noGrp="1"/>
          </p:cNvSpPr>
          <p:nvPr>
            <p:ph idx="1"/>
          </p:nvPr>
        </p:nvSpPr>
        <p:spPr>
          <a:xfrm>
            <a:off x="228600" y="2743200"/>
            <a:ext cx="8686800" cy="3124200"/>
          </a:xfrm>
        </p:spPr>
        <p:txBody>
          <a:bodyPr>
            <a:noAutofit/>
          </a:bodyPr>
          <a:lstStyle/>
          <a:p>
            <a:pPr>
              <a:spcBef>
                <a:spcPts val="1800"/>
              </a:spcBef>
            </a:pPr>
            <a:r>
              <a:rPr lang="sr-Latn-CS" sz="1800" b="1" i="1" dirty="0" smtClean="0"/>
              <a:t>U trećoj i četvrtoj fazi takmičenja </a:t>
            </a:r>
            <a:r>
              <a:rPr lang="sr-Latn-CS" sz="1800" dirty="0" smtClean="0"/>
              <a:t>učenici se takmiče u timovima od po dva člana. </a:t>
            </a:r>
          </a:p>
          <a:p>
            <a:pPr>
              <a:spcBef>
                <a:spcPts val="1800"/>
              </a:spcBef>
            </a:pPr>
            <a:r>
              <a:rPr lang="sr-Latn-CS" sz="1800" dirty="0" smtClean="0"/>
              <a:t>Regionalna takmičenja će se održati tokom aprila, a republičko u maju mesecu 2015. godine.</a:t>
            </a:r>
          </a:p>
          <a:p>
            <a:pPr>
              <a:spcBef>
                <a:spcPts val="1800"/>
              </a:spcBef>
            </a:pPr>
            <a:r>
              <a:rPr lang="sr-Latn-CS" sz="1800" dirty="0" smtClean="0"/>
              <a:t>Na svakom od regionalnih takmičenja učestvuje po 50 timova sa opštinskih smotri posmatranog regiona</a:t>
            </a:r>
          </a:p>
          <a:p>
            <a:pPr>
              <a:spcBef>
                <a:spcPts val="1800"/>
              </a:spcBef>
            </a:pPr>
            <a:r>
              <a:rPr lang="sr-Latn-CS" sz="1800" dirty="0" smtClean="0"/>
              <a:t>Članovi  tima se takmiče u jednoj od  ima dve discipline -  </a:t>
            </a:r>
            <a:r>
              <a:rPr lang="sr-Latn-CS" sz="1800" b="1" i="1" dirty="0" smtClean="0"/>
              <a:t>Moodle Info Test</a:t>
            </a:r>
            <a:r>
              <a:rPr lang="sr-Latn-CS" sz="1800" dirty="0" smtClean="0"/>
              <a:t>i i </a:t>
            </a:r>
            <a:r>
              <a:rPr lang="sr-Latn-CS" sz="1800" dirty="0"/>
              <a:t> </a:t>
            </a:r>
            <a:r>
              <a:rPr lang="sr-Latn-CS" sz="1800" dirty="0" smtClean="0"/>
              <a:t>     </a:t>
            </a:r>
            <a:r>
              <a:rPr lang="sr-Latn-CS" sz="1800" b="1" i="1" dirty="0" smtClean="0"/>
              <a:t>Android Kviz</a:t>
            </a:r>
            <a:r>
              <a:rPr lang="sr-Latn-CS" sz="1800" dirty="0" smtClean="0"/>
              <a:t>. </a:t>
            </a:r>
          </a:p>
          <a:p>
            <a:pPr>
              <a:spcBef>
                <a:spcPts val="1800"/>
              </a:spcBef>
            </a:pPr>
            <a:r>
              <a:rPr lang="sr-Latn-CS" sz="1800" dirty="0" smtClean="0"/>
              <a:t>Oba dela takmičenja imaju podjednaki udeo u ukupnom plasmanu.</a:t>
            </a: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458200" cy="2514600"/>
          </a:xfrm>
        </p:spPr>
        <p:txBody>
          <a:bodyPr>
            <a:noAutofit/>
          </a:bodyPr>
          <a:lstStyle/>
          <a:p>
            <a:pPr>
              <a:lnSpc>
                <a:spcPct val="200000"/>
              </a:lnSpc>
            </a:pPr>
            <a:r>
              <a:rPr lang="sr-Latn-CS" sz="1800" dirty="0" smtClean="0"/>
              <a:t>Elektrotehnička škola “Nikola Tesla” Niš, počev od 2011-2012. godine</a:t>
            </a:r>
            <a:endParaRPr lang="en-US" sz="1800" dirty="0" smtClean="0"/>
          </a:p>
          <a:p>
            <a:pPr>
              <a:lnSpc>
                <a:spcPct val="200000"/>
              </a:lnSpc>
            </a:pPr>
            <a:r>
              <a:rPr lang="sr-Latn-CS" sz="1800" dirty="0" smtClean="0"/>
              <a:t>Ministarstvo prosvete, nauke i tehnološkog razvoja, od 2012-2013. godine</a:t>
            </a:r>
          </a:p>
          <a:p>
            <a:pPr>
              <a:lnSpc>
                <a:spcPct val="200000"/>
              </a:lnSpc>
            </a:pPr>
            <a:r>
              <a:rPr lang="en-US" sz="1800" dirty="0" err="1" smtClean="0"/>
              <a:t>Ministarstvo</a:t>
            </a:r>
            <a:r>
              <a:rPr lang="en-US" sz="1800" dirty="0" smtClean="0"/>
              <a:t> </a:t>
            </a:r>
            <a:r>
              <a:rPr lang="en-US" sz="1800" dirty="0" err="1" smtClean="0"/>
              <a:t>trgovine</a:t>
            </a:r>
            <a:r>
              <a:rPr lang="en-US" sz="1800" dirty="0" smtClean="0"/>
              <a:t>, </a:t>
            </a:r>
            <a:r>
              <a:rPr lang="en-US" sz="1800" dirty="0" err="1" smtClean="0"/>
              <a:t>turizma</a:t>
            </a:r>
            <a:r>
              <a:rPr lang="en-US" sz="1800" dirty="0" smtClean="0"/>
              <a:t> </a:t>
            </a:r>
            <a:r>
              <a:rPr lang="en-US" sz="1800" dirty="0" err="1" smtClean="0"/>
              <a:t>i</a:t>
            </a:r>
            <a:r>
              <a:rPr lang="en-US" sz="1800" dirty="0" smtClean="0"/>
              <a:t> </a:t>
            </a:r>
            <a:r>
              <a:rPr lang="en-US" sz="1800" dirty="0" err="1" smtClean="0"/>
              <a:t>telekomunikacija</a:t>
            </a:r>
            <a:r>
              <a:rPr lang="sr-Latn-RS" sz="1800" dirty="0" smtClean="0"/>
              <a:t>, od 2013-2014. godine</a:t>
            </a:r>
          </a:p>
          <a:p>
            <a:pPr>
              <a:lnSpc>
                <a:spcPct val="200000"/>
              </a:lnSpc>
            </a:pPr>
            <a:r>
              <a:rPr lang="en-US" sz="1800" dirty="0" err="1" smtClean="0"/>
              <a:t>Pedago</a:t>
            </a:r>
            <a:r>
              <a:rPr lang="sr-Latn-RS" sz="1800" dirty="0" smtClean="0"/>
              <a:t>š</a:t>
            </a:r>
            <a:r>
              <a:rPr lang="en-US" sz="1800" dirty="0" err="1" smtClean="0"/>
              <a:t>ko</a:t>
            </a:r>
            <a:r>
              <a:rPr lang="en-US" sz="1800" dirty="0" smtClean="0"/>
              <a:t> </a:t>
            </a:r>
            <a:r>
              <a:rPr lang="en-US" sz="1800" dirty="0" err="1" smtClean="0"/>
              <a:t>dru</a:t>
            </a:r>
            <a:r>
              <a:rPr lang="sr-Latn-RS" sz="1800" dirty="0" smtClean="0"/>
              <a:t>š</a:t>
            </a:r>
            <a:r>
              <a:rPr lang="en-US" sz="1800" dirty="0" err="1" smtClean="0"/>
              <a:t>tvo</a:t>
            </a:r>
            <a:r>
              <a:rPr lang="en-US" sz="1800" dirty="0" smtClean="0"/>
              <a:t> </a:t>
            </a:r>
            <a:r>
              <a:rPr lang="en-US" sz="1800" dirty="0" err="1" smtClean="0"/>
              <a:t>informati</a:t>
            </a:r>
            <a:r>
              <a:rPr lang="sr-Latn-RS" sz="1800" dirty="0" smtClean="0"/>
              <a:t>č</a:t>
            </a:r>
            <a:r>
              <a:rPr lang="en-US" sz="1800" dirty="0" err="1" smtClean="0"/>
              <a:t>ara</a:t>
            </a:r>
            <a:r>
              <a:rPr lang="en-US" sz="1800" dirty="0" smtClean="0"/>
              <a:t> </a:t>
            </a:r>
            <a:r>
              <a:rPr lang="en-US" sz="1800" dirty="0" err="1" smtClean="0"/>
              <a:t>Srbije</a:t>
            </a:r>
            <a:r>
              <a:rPr lang="sr-Latn-RS" sz="1800" dirty="0" smtClean="0"/>
              <a:t>, od 2013-2014. godine</a:t>
            </a:r>
            <a:endParaRPr lang="sr-Latn-CS" sz="18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
        <p:nvSpPr>
          <p:cNvPr id="15" name="Title 1"/>
          <p:cNvSpPr txBox="1">
            <a:spLocks/>
          </p:cNvSpPr>
          <p:nvPr/>
        </p:nvSpPr>
        <p:spPr>
          <a:xfrm>
            <a:off x="381000" y="1828800"/>
            <a:ext cx="822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3000" b="1" i="0" u="none" strike="noStrike" kern="1200" cap="none" spc="0" normalizeH="0" baseline="0" noProof="0" dirty="0" smtClean="0">
                <a:ln>
                  <a:noFill/>
                </a:ln>
                <a:solidFill>
                  <a:schemeClr val="tx1"/>
                </a:solidFill>
                <a:effectLst/>
                <a:uLnTx/>
                <a:uFillTx/>
                <a:latin typeface="Calibri" pitchFamily="34" charset="0"/>
                <a:ea typeface="+mj-ea"/>
                <a:cs typeface="+mj-cs"/>
              </a:rPr>
              <a:t>Organizatori takmičenja:</a:t>
            </a:r>
            <a:endParaRPr kumimoji="0" lang="sr-Latn-CS" sz="30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
        <p:nvSpPr>
          <p:cNvPr id="2" name="Title 1"/>
          <p:cNvSpPr>
            <a:spLocks noGrp="1"/>
          </p:cNvSpPr>
          <p:nvPr>
            <p:ph type="title"/>
          </p:nvPr>
        </p:nvSpPr>
        <p:spPr>
          <a:xfrm>
            <a:off x="457200" y="1694688"/>
            <a:ext cx="8458200" cy="743712"/>
          </a:xfrm>
        </p:spPr>
        <p:txBody>
          <a:bodyPr>
            <a:noAutofit/>
          </a:bodyPr>
          <a:lstStyle/>
          <a:p>
            <a:r>
              <a:rPr lang="sr-Latn-CS" sz="3000" b="1" dirty="0" smtClean="0"/>
              <a:t>Rangiranje na okružnom i republičkom nivou</a:t>
            </a:r>
            <a:endParaRPr lang="sr-Latn-CS" sz="3000" b="1" dirty="0"/>
          </a:p>
        </p:txBody>
      </p:sp>
      <p:sp>
        <p:nvSpPr>
          <p:cNvPr id="8" name="Content Placeholder 2"/>
          <p:cNvSpPr>
            <a:spLocks noGrp="1"/>
          </p:cNvSpPr>
          <p:nvPr>
            <p:ph idx="1"/>
          </p:nvPr>
        </p:nvSpPr>
        <p:spPr>
          <a:xfrm>
            <a:off x="228600" y="2514600"/>
            <a:ext cx="8686800" cy="3276600"/>
          </a:xfrm>
        </p:spPr>
        <p:txBody>
          <a:bodyPr>
            <a:noAutofit/>
          </a:bodyPr>
          <a:lstStyle/>
          <a:p>
            <a:pPr>
              <a:spcBef>
                <a:spcPts val="1800"/>
              </a:spcBef>
            </a:pPr>
            <a:r>
              <a:rPr lang="sr-Latn-CS" sz="1800" dirty="0" smtClean="0"/>
              <a:t>Takmičenje i rangiranje se vrši po timovima (ekipama) na sledeći način:</a:t>
            </a:r>
          </a:p>
          <a:p>
            <a:pPr lvl="1">
              <a:spcBef>
                <a:spcPts val="1800"/>
              </a:spcBef>
            </a:pPr>
            <a:r>
              <a:rPr lang="sr-Latn-CS" sz="1800" dirty="0" smtClean="0"/>
              <a:t>Za svaki od dva dela takmičenja formiraju se zasebne rang liste koje se boduju na sledeći način: ukoliko u takmičenju učestvuje 50 timova, za osvojeno prvo mesto se dobija  50 poena, drugo mesto – 49 itd. </a:t>
            </a:r>
          </a:p>
          <a:p>
            <a:pPr lvl="1">
              <a:spcBef>
                <a:spcPts val="1800"/>
              </a:spcBef>
            </a:pPr>
            <a:r>
              <a:rPr lang="sr-Latn-CS" sz="1800" dirty="0" smtClean="0"/>
              <a:t>Ukupna rang lista se dobija sabiranjem tako dobijenih poena. </a:t>
            </a:r>
          </a:p>
          <a:p>
            <a:pPr lvl="1">
              <a:spcBef>
                <a:spcPts val="1800"/>
              </a:spcBef>
            </a:pPr>
            <a:r>
              <a:rPr lang="sr-Latn-CS" sz="1800" dirty="0" smtClean="0"/>
              <a:t>U navedenom slučaju, maksimalan broj poena koji tim može da dobije je 100.</a:t>
            </a:r>
          </a:p>
          <a:p>
            <a:pPr lvl="1">
              <a:spcBef>
                <a:spcPts val="1800"/>
              </a:spcBef>
            </a:pPr>
            <a:r>
              <a:rPr lang="sr-Latn-CS" sz="1800" dirty="0" smtClean="0"/>
              <a:t> Ukoliko se desi da dva tima imaju podjednaki broj poena u konačnom        plasmanu, bolji je onaj koji je utrošio kraće vreme za izradu Moodle testa.</a:t>
            </a:r>
            <a:r>
              <a:rPr lang="sr-Latn-CS" sz="1800" b="1" dirty="0" smtClean="0"/>
              <a:t> </a:t>
            </a:r>
            <a:endParaRPr lang="sr-Latn-CS" sz="1800" dirty="0" smtClean="0"/>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
        <p:nvSpPr>
          <p:cNvPr id="2" name="Title 1"/>
          <p:cNvSpPr>
            <a:spLocks noGrp="1"/>
          </p:cNvSpPr>
          <p:nvPr>
            <p:ph type="title"/>
          </p:nvPr>
        </p:nvSpPr>
        <p:spPr>
          <a:xfrm>
            <a:off x="457200" y="1694688"/>
            <a:ext cx="8229600" cy="819912"/>
          </a:xfrm>
        </p:spPr>
        <p:txBody>
          <a:bodyPr>
            <a:normAutofit/>
          </a:bodyPr>
          <a:lstStyle/>
          <a:p>
            <a:r>
              <a:rPr lang="sr-Latn-CS" sz="3000" b="1" dirty="0" smtClean="0"/>
              <a:t>Tesla Info Kup 2011</a:t>
            </a:r>
            <a:endParaRPr lang="sr-Latn-CS" sz="3000" b="1" dirty="0"/>
          </a:p>
        </p:txBody>
      </p:sp>
      <p:sp>
        <p:nvSpPr>
          <p:cNvPr id="8" name="Content Placeholder 2"/>
          <p:cNvSpPr>
            <a:spLocks noGrp="1"/>
          </p:cNvSpPr>
          <p:nvPr>
            <p:ph idx="1"/>
          </p:nvPr>
        </p:nvSpPr>
        <p:spPr>
          <a:xfrm>
            <a:off x="228600" y="2819400"/>
            <a:ext cx="8686800" cy="3276600"/>
          </a:xfrm>
        </p:spPr>
        <p:txBody>
          <a:bodyPr>
            <a:noAutofit/>
          </a:bodyPr>
          <a:lstStyle/>
          <a:p>
            <a:r>
              <a:rPr lang="sr-Latn-CS" sz="1800" dirty="0" smtClean="0"/>
              <a:t>U prvoj godini organizacije (2011.), takmičenje je organizovano revijalno, samo za učenike Školske uprave Niš.</a:t>
            </a:r>
          </a:p>
          <a:p>
            <a:endParaRPr lang="sr-Latn-CS" sz="1800" dirty="0" smtClean="0"/>
          </a:p>
          <a:p>
            <a:pPr marL="342900" lvl="1" indent="-342900">
              <a:buFont typeface="Arial" pitchFamily="34" charset="0"/>
              <a:buChar char="•"/>
            </a:pPr>
            <a:r>
              <a:rPr lang="sr-Latn-CS" sz="1800" dirty="0" smtClean="0"/>
              <a:t>Imajući u vidu prilično kratak promotivni period “od ideje do realizacije” ukupan broj od 100 učenika iz 23 škole, nije bio nezadovoljavajući</a:t>
            </a:r>
          </a:p>
          <a:p>
            <a:pPr marL="342900" lvl="1" indent="-342900">
              <a:buFont typeface="Arial" pitchFamily="34" charset="0"/>
              <a:buChar char="•"/>
            </a:pPr>
            <a:endParaRPr lang="sr-Latn-CS" sz="1800" dirty="0" smtClean="0"/>
          </a:p>
          <a:p>
            <a:endParaRPr lang="sr-Latn-CS" sz="1800" dirty="0" smtClean="0"/>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
        <p:nvSpPr>
          <p:cNvPr id="2" name="Title 1"/>
          <p:cNvSpPr>
            <a:spLocks noGrp="1"/>
          </p:cNvSpPr>
          <p:nvPr>
            <p:ph type="title"/>
          </p:nvPr>
        </p:nvSpPr>
        <p:spPr>
          <a:xfrm>
            <a:off x="457200" y="1694688"/>
            <a:ext cx="8229600" cy="819912"/>
          </a:xfrm>
        </p:spPr>
        <p:txBody>
          <a:bodyPr>
            <a:normAutofit/>
          </a:bodyPr>
          <a:lstStyle/>
          <a:p>
            <a:r>
              <a:rPr lang="sr-Latn-CS" sz="3000" b="1" dirty="0" smtClean="0"/>
              <a:t>Tesla Info Kup 2012</a:t>
            </a:r>
            <a:endParaRPr lang="sr-Latn-CS" sz="3000" b="1" dirty="0"/>
          </a:p>
        </p:txBody>
      </p:sp>
      <p:sp>
        <p:nvSpPr>
          <p:cNvPr id="8" name="Content Placeholder 2"/>
          <p:cNvSpPr>
            <a:spLocks noGrp="1"/>
          </p:cNvSpPr>
          <p:nvPr>
            <p:ph idx="1"/>
          </p:nvPr>
        </p:nvSpPr>
        <p:spPr>
          <a:xfrm>
            <a:off x="152400" y="2286000"/>
            <a:ext cx="8991600" cy="4191000"/>
          </a:xfrm>
        </p:spPr>
        <p:txBody>
          <a:bodyPr>
            <a:noAutofit/>
          </a:bodyPr>
          <a:lstStyle/>
          <a:p>
            <a:r>
              <a:rPr lang="sr-Latn-CS" sz="1800" dirty="0" smtClean="0"/>
              <a:t>2012. godine, takmičenje ulazi u kalendar takmičenja Ministarstva prosvete i dobija republički rang, a kao takvo i sve benefite koje osvajanje jednog od prva tri mesta nosi pobednicima takmičenja.</a:t>
            </a:r>
          </a:p>
          <a:p>
            <a:endParaRPr lang="sr-Latn-CS" sz="1800" dirty="0" smtClean="0"/>
          </a:p>
          <a:p>
            <a:r>
              <a:rPr lang="sr-Latn-CS" sz="1800" dirty="0" smtClean="0"/>
              <a:t>2012. godine takmičenju se pridružuju učenici regiona Vojvodine, a kao organizator takmičenja u Novom Sadu, ETŠ “Mihajlo Pupin”</a:t>
            </a:r>
          </a:p>
          <a:p>
            <a:endParaRPr lang="sr-Latn-CS" sz="1800" dirty="0" smtClean="0"/>
          </a:p>
          <a:p>
            <a:r>
              <a:rPr lang="sr-Latn-CS" sz="1800" dirty="0" smtClean="0"/>
              <a:t>U takmičenju je učestvovalo </a:t>
            </a:r>
            <a:r>
              <a:rPr lang="sr-Latn-CS" sz="1800" b="1" dirty="0" smtClean="0"/>
              <a:t>177 učenika iz 27 škola </a:t>
            </a:r>
            <a:r>
              <a:rPr lang="sr-Latn-CS" sz="1800" dirty="0" smtClean="0"/>
              <a:t>niškog regiona i </a:t>
            </a:r>
            <a:r>
              <a:rPr lang="sr-Latn-CS" sz="1800" b="1" dirty="0" smtClean="0"/>
              <a:t>108 učenika iz  19 škola </a:t>
            </a:r>
            <a:r>
              <a:rPr lang="sr-Latn-CS" sz="1800" dirty="0" smtClean="0"/>
              <a:t>novosadskog regiona.</a:t>
            </a:r>
          </a:p>
          <a:p>
            <a:endParaRPr lang="sr-Latn-CS" sz="1800" dirty="0" smtClean="0"/>
          </a:p>
          <a:p>
            <a:pPr marL="342900" lvl="1" indent="-342900">
              <a:buFont typeface="Arial" pitchFamily="34" charset="0"/>
              <a:buChar char="•"/>
            </a:pPr>
            <a:r>
              <a:rPr lang="sr-Latn-CS" sz="1800" dirty="0" smtClean="0"/>
              <a:t>U organizaciji ETŠ "Nikola Tesla" Niš, 12.05.2012. godine održano je prvo republičko takmičenje, na kome je od plasiranih 40, učestvovalo 38 timova.</a:t>
            </a:r>
          </a:p>
          <a:p>
            <a:endParaRPr lang="sr-Latn-CS" sz="1800" dirty="0" smtClean="0"/>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tretch>
            <a:fillRect/>
          </a:stretch>
        </p:blipFill>
        <p:spPr bwMode="auto">
          <a:xfrm>
            <a:off x="5957383" y="1977561"/>
            <a:ext cx="2577017" cy="38898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Content Placeholder 2"/>
          <p:cNvSpPr>
            <a:spLocks noGrp="1"/>
          </p:cNvSpPr>
          <p:nvPr>
            <p:ph idx="1"/>
          </p:nvPr>
        </p:nvSpPr>
        <p:spPr>
          <a:xfrm>
            <a:off x="228600" y="2590800"/>
            <a:ext cx="5486400" cy="3581400"/>
          </a:xfrm>
        </p:spPr>
        <p:txBody>
          <a:bodyPr>
            <a:noAutofit/>
          </a:bodyPr>
          <a:lstStyle/>
          <a:p>
            <a:r>
              <a:rPr lang="sr-Latn-CS" sz="1800" dirty="0" smtClean="0"/>
              <a:t>2013. godine takmičenju se pridružuju učenici regiona Zapadne Srbije, sa Prvom tehničkom školom iz Kragujevca kao regionalnim organizatorom</a:t>
            </a:r>
          </a:p>
          <a:p>
            <a:endParaRPr lang="sr-Latn-CS" sz="1800" dirty="0" smtClean="0"/>
          </a:p>
          <a:p>
            <a:r>
              <a:rPr lang="sr-Latn-CS" sz="1800" dirty="0" smtClean="0"/>
              <a:t>U takmičenju je učestvovalo </a:t>
            </a:r>
            <a:r>
              <a:rPr lang="sr-Latn-CS" sz="1800" b="1" dirty="0" smtClean="0"/>
              <a:t>385 učenika iz 41 škol</a:t>
            </a:r>
            <a:r>
              <a:rPr lang="en-US" sz="1800" b="1" dirty="0" smtClean="0"/>
              <a:t>e</a:t>
            </a:r>
            <a:r>
              <a:rPr lang="sr-Latn-CS" sz="1800" b="1" dirty="0" smtClean="0"/>
              <a:t> </a:t>
            </a:r>
            <a:r>
              <a:rPr lang="sr-Latn-CS" sz="1800" dirty="0" smtClean="0"/>
              <a:t>niškog regiona i </a:t>
            </a:r>
            <a:r>
              <a:rPr lang="sr-Latn-CS" sz="1800" b="1" dirty="0" smtClean="0"/>
              <a:t>366 učenika iz  32 škole </a:t>
            </a:r>
            <a:r>
              <a:rPr lang="sr-Latn-CS" sz="1800" dirty="0" smtClean="0"/>
              <a:t>novosadskog regiona i </a:t>
            </a:r>
            <a:r>
              <a:rPr lang="sr-Latn-CS" sz="1800" b="1" dirty="0" smtClean="0"/>
              <a:t>158 učenika iz 12 škola </a:t>
            </a:r>
            <a:r>
              <a:rPr lang="sr-Latn-CS" sz="1800" dirty="0" smtClean="0"/>
              <a:t>kragujevačkog regiona.</a:t>
            </a:r>
          </a:p>
          <a:p>
            <a:endParaRPr lang="sr-Latn-CS" sz="1800" dirty="0" smtClean="0"/>
          </a:p>
          <a:p>
            <a:pPr marL="342900" lvl="1" indent="-342900">
              <a:buFont typeface="Arial" pitchFamily="34" charset="0"/>
              <a:buChar char="•"/>
            </a:pPr>
            <a:r>
              <a:rPr lang="sr-Latn-CS" sz="1800" dirty="0" smtClean="0"/>
              <a:t>Time se broj učesnika povećao više od 3x u odnosu na prethodnu godinu</a:t>
            </a:r>
            <a:endParaRPr lang="en-US" sz="18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
        <p:nvSpPr>
          <p:cNvPr id="12" name="Title 1"/>
          <p:cNvSpPr>
            <a:spLocks noGrp="1"/>
          </p:cNvSpPr>
          <p:nvPr>
            <p:ph type="title"/>
          </p:nvPr>
        </p:nvSpPr>
        <p:spPr>
          <a:xfrm>
            <a:off x="457200" y="1694688"/>
            <a:ext cx="8458200" cy="743712"/>
          </a:xfrm>
        </p:spPr>
        <p:txBody>
          <a:bodyPr>
            <a:noAutofit/>
          </a:bodyPr>
          <a:lstStyle/>
          <a:p>
            <a:r>
              <a:rPr lang="sr-Latn-CS" sz="3000" b="1" dirty="0" smtClean="0"/>
              <a:t>Tesla Info Kup 2013</a:t>
            </a:r>
            <a:endParaRPr lang="sr-Latn-CS" sz="30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
        <p:nvSpPr>
          <p:cNvPr id="8" name="Content Placeholder 2"/>
          <p:cNvSpPr>
            <a:spLocks noGrp="1"/>
          </p:cNvSpPr>
          <p:nvPr>
            <p:ph idx="1"/>
          </p:nvPr>
        </p:nvSpPr>
        <p:spPr>
          <a:xfrm>
            <a:off x="228600" y="2438400"/>
            <a:ext cx="8686800" cy="3733800"/>
          </a:xfrm>
        </p:spPr>
        <p:txBody>
          <a:bodyPr>
            <a:noAutofit/>
          </a:bodyPr>
          <a:lstStyle/>
          <a:p>
            <a:r>
              <a:rPr lang="sr-Latn-CS" sz="1800" dirty="0" smtClean="0"/>
              <a:t>2014. godine takmičenje se prvi put realizuje pod pokroviteljstvom Ministarstva trgovine, turizma i telekomunikacija</a:t>
            </a:r>
          </a:p>
          <a:p>
            <a:pPr>
              <a:buNone/>
            </a:pPr>
            <a:endParaRPr lang="sr-Latn-CS" sz="1800" dirty="0" smtClean="0"/>
          </a:p>
          <a:p>
            <a:r>
              <a:rPr lang="sr-Latn-CS" sz="1800" dirty="0" smtClean="0"/>
              <a:t>Prvi put nam se priključuju učenici beogradskog regiona, sa ST PTT školom kao domaćinom takmičenja u Beogradu</a:t>
            </a:r>
          </a:p>
          <a:p>
            <a:endParaRPr lang="sr-Latn-CS" sz="1800" dirty="0"/>
          </a:p>
          <a:p>
            <a:r>
              <a:rPr lang="sr-Latn-CS" sz="1800" dirty="0" smtClean="0"/>
              <a:t>Prvi put se umesto SMS kviza, organizuje Android kviz</a:t>
            </a:r>
          </a:p>
          <a:p>
            <a:endParaRPr lang="sr-Latn-CS" sz="1800" dirty="0" smtClean="0"/>
          </a:p>
          <a:p>
            <a:r>
              <a:rPr lang="sr-Latn-CS" sz="1800" dirty="0" smtClean="0"/>
              <a:t>U takmičenju je učestvovalo </a:t>
            </a:r>
            <a:r>
              <a:rPr lang="sr-Latn-CS" sz="1800" b="1" dirty="0" smtClean="0"/>
              <a:t>572 učenika iz 54 škola </a:t>
            </a:r>
            <a:r>
              <a:rPr lang="sr-Latn-CS" sz="1800" dirty="0" smtClean="0"/>
              <a:t>niškog regiona i </a:t>
            </a:r>
            <a:r>
              <a:rPr lang="sr-Latn-CS" sz="1800" b="1" dirty="0" smtClean="0"/>
              <a:t>806 učenika           iz  66 škole </a:t>
            </a:r>
            <a:r>
              <a:rPr lang="sr-Latn-CS" sz="1800" dirty="0" smtClean="0"/>
              <a:t>novosadskog regiona, </a:t>
            </a:r>
            <a:r>
              <a:rPr lang="sr-Latn-CS" sz="1800" b="1" dirty="0" smtClean="0"/>
              <a:t>284 učenika iz 24 škola </a:t>
            </a:r>
            <a:r>
              <a:rPr lang="sr-Latn-CS" sz="1800" dirty="0" smtClean="0"/>
              <a:t>kragujevačkog regiona              i </a:t>
            </a:r>
            <a:r>
              <a:rPr lang="sr-Latn-CS" sz="1800" b="1" dirty="0" smtClean="0"/>
              <a:t>368 učenika iz 32 škole </a:t>
            </a:r>
            <a:r>
              <a:rPr lang="sr-Latn-CS" sz="1800" dirty="0" smtClean="0"/>
              <a:t>beogradskog regiona (povećanje više od 2x u odnosu na prethodnu godinu).</a:t>
            </a: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
        <p:nvSpPr>
          <p:cNvPr id="12" name="Title 1"/>
          <p:cNvSpPr>
            <a:spLocks noGrp="1"/>
          </p:cNvSpPr>
          <p:nvPr>
            <p:ph type="title"/>
          </p:nvPr>
        </p:nvSpPr>
        <p:spPr>
          <a:xfrm>
            <a:off x="457200" y="1694688"/>
            <a:ext cx="8458200" cy="743712"/>
          </a:xfrm>
        </p:spPr>
        <p:txBody>
          <a:bodyPr>
            <a:noAutofit/>
          </a:bodyPr>
          <a:lstStyle/>
          <a:p>
            <a:r>
              <a:rPr lang="sr-Latn-CS" sz="3000" b="1" dirty="0" smtClean="0"/>
              <a:t>Tesla Info Kup 2014</a:t>
            </a:r>
            <a:endParaRPr lang="sr-Latn-CS" sz="30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400" y="2133600"/>
            <a:ext cx="8763000" cy="609600"/>
          </a:xfrm>
        </p:spPr>
        <p:txBody>
          <a:bodyPr>
            <a:noAutofit/>
          </a:bodyPr>
          <a:lstStyle/>
          <a:p>
            <a:r>
              <a:rPr lang="sr-Latn-RS" sz="1800" dirty="0" smtClean="0">
                <a:hlinkClick r:id="rId2"/>
              </a:rPr>
              <a:t>Link za preuzimaje b</a:t>
            </a:r>
            <a:r>
              <a:rPr lang="en-US" sz="1800" dirty="0" err="1" smtClean="0">
                <a:hlinkClick r:id="rId2"/>
              </a:rPr>
              <a:t>ilten</a:t>
            </a:r>
            <a:r>
              <a:rPr lang="sr-Latn-RS" sz="1800" dirty="0" smtClean="0">
                <a:hlinkClick r:id="rId2"/>
              </a:rPr>
              <a:t>a</a:t>
            </a:r>
            <a:r>
              <a:rPr lang="en-US" sz="1800" dirty="0" smtClean="0">
                <a:hlinkClick r:id="rId2"/>
              </a:rPr>
              <a:t> </a:t>
            </a:r>
            <a:r>
              <a:rPr lang="en-US" sz="1800" dirty="0" err="1" smtClean="0"/>
              <a:t>sa</a:t>
            </a:r>
            <a:r>
              <a:rPr lang="en-US" sz="1800" dirty="0" smtClean="0"/>
              <a:t> </a:t>
            </a:r>
            <a:r>
              <a:rPr lang="en-US" sz="1800" dirty="0" err="1" smtClean="0"/>
              <a:t>statistikom</a:t>
            </a:r>
            <a:r>
              <a:rPr lang="en-US" sz="1800" dirty="0" smtClean="0"/>
              <a:t> TIK2014 </a:t>
            </a:r>
            <a:r>
              <a:rPr lang="sr-Latn-RS" sz="1800" dirty="0" smtClean="0"/>
              <a:t>nalazi se na na sajtu takmičenja tik.etstesla.ni.ac.rs/infoportal</a:t>
            </a:r>
            <a:endParaRPr lang="en-US" sz="1800" dirty="0"/>
          </a:p>
        </p:txBody>
      </p:sp>
      <p:graphicFrame>
        <p:nvGraphicFramePr>
          <p:cNvPr id="16" name="Table 15"/>
          <p:cNvGraphicFramePr>
            <a:graphicFrameLocks noGrp="1"/>
          </p:cNvGraphicFramePr>
          <p:nvPr/>
        </p:nvGraphicFramePr>
        <p:xfrm>
          <a:off x="381000" y="2743202"/>
          <a:ext cx="7924799" cy="3276598"/>
        </p:xfrm>
        <a:graphic>
          <a:graphicData uri="http://schemas.openxmlformats.org/drawingml/2006/table">
            <a:tbl>
              <a:tblPr/>
              <a:tblGrid>
                <a:gridCol w="2427950"/>
                <a:gridCol w="1077402"/>
                <a:gridCol w="1077402"/>
                <a:gridCol w="1187240"/>
                <a:gridCol w="1187240"/>
                <a:gridCol w="967565"/>
              </a:tblGrid>
              <a:tr h="584034">
                <a:tc>
                  <a:txBody>
                    <a:bodyPr/>
                    <a:lstStyle/>
                    <a:p>
                      <a:pPr>
                        <a:lnSpc>
                          <a:spcPct val="115000"/>
                        </a:lnSpc>
                        <a:spcAft>
                          <a:spcPts val="0"/>
                        </a:spcAft>
                      </a:pPr>
                      <a:r>
                        <a:rPr lang="sr-Latn-RS" sz="1800" b="1" dirty="0">
                          <a:solidFill>
                            <a:srgbClr val="FFFFFF"/>
                          </a:solidFill>
                          <a:latin typeface="Calibri"/>
                          <a:ea typeface="Times New Roman"/>
                          <a:cs typeface="Times New Roman"/>
                        </a:rPr>
                        <a:t>2014</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c>
                  <a:txBody>
                    <a:bodyPr/>
                    <a:lstStyle/>
                    <a:p>
                      <a:pPr algn="ctr">
                        <a:lnSpc>
                          <a:spcPct val="115000"/>
                        </a:lnSpc>
                        <a:spcAft>
                          <a:spcPts val="0"/>
                        </a:spcAft>
                      </a:pPr>
                      <a:r>
                        <a:rPr lang="sr-Latn-RS" sz="1800" b="1" dirty="0">
                          <a:solidFill>
                            <a:srgbClr val="FFFFFF"/>
                          </a:solidFill>
                          <a:latin typeface="Calibri"/>
                          <a:ea typeface="Times New Roman"/>
                          <a:cs typeface="Times New Roman"/>
                        </a:rPr>
                        <a:t>Nis</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c>
                  <a:txBody>
                    <a:bodyPr/>
                    <a:lstStyle/>
                    <a:p>
                      <a:pPr algn="ctr">
                        <a:lnSpc>
                          <a:spcPct val="115000"/>
                        </a:lnSpc>
                        <a:spcAft>
                          <a:spcPts val="0"/>
                        </a:spcAft>
                      </a:pPr>
                      <a:r>
                        <a:rPr lang="sr-Latn-RS" sz="1800" b="1" dirty="0">
                          <a:solidFill>
                            <a:srgbClr val="FFFFFF"/>
                          </a:solidFill>
                          <a:latin typeface="Calibri"/>
                          <a:ea typeface="Times New Roman"/>
                          <a:cs typeface="Times New Roman"/>
                        </a:rPr>
                        <a:t>Novi Sad</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c>
                  <a:txBody>
                    <a:bodyPr/>
                    <a:lstStyle/>
                    <a:p>
                      <a:pPr algn="ctr">
                        <a:lnSpc>
                          <a:spcPct val="115000"/>
                        </a:lnSpc>
                        <a:spcAft>
                          <a:spcPts val="0"/>
                        </a:spcAft>
                      </a:pPr>
                      <a:r>
                        <a:rPr lang="sr-Latn-RS" sz="1800" b="1" dirty="0">
                          <a:solidFill>
                            <a:srgbClr val="FFFFFF"/>
                          </a:solidFill>
                          <a:latin typeface="Calibri"/>
                          <a:ea typeface="Times New Roman"/>
                          <a:cs typeface="Times New Roman"/>
                        </a:rPr>
                        <a:t>Kragujevac</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c>
                  <a:txBody>
                    <a:bodyPr/>
                    <a:lstStyle/>
                    <a:p>
                      <a:pPr algn="ctr">
                        <a:lnSpc>
                          <a:spcPct val="115000"/>
                        </a:lnSpc>
                        <a:spcAft>
                          <a:spcPts val="0"/>
                        </a:spcAft>
                      </a:pPr>
                      <a:r>
                        <a:rPr lang="sr-Latn-RS" sz="1800" b="1" dirty="0">
                          <a:solidFill>
                            <a:srgbClr val="FFFFFF"/>
                          </a:solidFill>
                          <a:latin typeface="Calibri"/>
                          <a:ea typeface="Times New Roman"/>
                          <a:cs typeface="Times New Roman"/>
                        </a:rPr>
                        <a:t>Beograd</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c>
                  <a:txBody>
                    <a:bodyPr/>
                    <a:lstStyle/>
                    <a:p>
                      <a:pPr algn="ctr">
                        <a:lnSpc>
                          <a:spcPct val="115000"/>
                        </a:lnSpc>
                        <a:spcAft>
                          <a:spcPts val="0"/>
                        </a:spcAft>
                      </a:pPr>
                      <a:r>
                        <a:rPr lang="sr-Latn-RS" sz="1800" b="1" dirty="0">
                          <a:solidFill>
                            <a:srgbClr val="FFFFFF"/>
                          </a:solidFill>
                          <a:latin typeface="Calibri"/>
                          <a:ea typeface="Times New Roman"/>
                          <a:cs typeface="Times New Roman"/>
                        </a:rPr>
                        <a:t>ukupno</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r>
              <a:tr h="651893">
                <a:tc>
                  <a:txBody>
                    <a:bodyPr/>
                    <a:lstStyle/>
                    <a:p>
                      <a:pPr>
                        <a:lnSpc>
                          <a:spcPct val="115000"/>
                        </a:lnSpc>
                        <a:spcAft>
                          <a:spcPts val="0"/>
                        </a:spcAft>
                      </a:pPr>
                      <a:r>
                        <a:rPr lang="sr-Latn-RS" sz="1800" dirty="0">
                          <a:solidFill>
                            <a:srgbClr val="000000"/>
                          </a:solidFill>
                          <a:latin typeface="Calibri"/>
                          <a:ea typeface="Times New Roman"/>
                          <a:cs typeface="Times New Roman"/>
                        </a:rPr>
                        <a:t>Broj prijavljenih učenika</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667</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1014</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354</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426</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b="1" dirty="0">
                          <a:solidFill>
                            <a:srgbClr val="000000"/>
                          </a:solidFill>
                          <a:latin typeface="Calibri"/>
                          <a:ea typeface="Times New Roman"/>
                          <a:cs typeface="Times New Roman"/>
                        </a:rPr>
                        <a:t>2461</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DED7"/>
                    </a:solidFill>
                  </a:tcPr>
                </a:tc>
              </a:tr>
              <a:tr h="736885">
                <a:tc>
                  <a:txBody>
                    <a:bodyPr/>
                    <a:lstStyle/>
                    <a:p>
                      <a:pPr>
                        <a:lnSpc>
                          <a:spcPct val="115000"/>
                        </a:lnSpc>
                        <a:spcAft>
                          <a:spcPts val="0"/>
                        </a:spcAft>
                      </a:pPr>
                      <a:r>
                        <a:rPr lang="sr-Latn-RS" sz="1800" dirty="0">
                          <a:solidFill>
                            <a:srgbClr val="000000"/>
                          </a:solidFill>
                          <a:latin typeface="Calibri"/>
                          <a:ea typeface="Times New Roman"/>
                          <a:cs typeface="Times New Roman"/>
                        </a:rPr>
                        <a:t>Broj ucenika na školskom takmičenju</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a:solidFill>
                            <a:srgbClr val="000000"/>
                          </a:solidFill>
                          <a:latin typeface="Calibri"/>
                          <a:ea typeface="Times New Roman"/>
                          <a:cs typeface="Times New Roman"/>
                        </a:rPr>
                        <a:t>572</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806</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284</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368</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b="1" dirty="0">
                          <a:solidFill>
                            <a:srgbClr val="000000"/>
                          </a:solidFill>
                          <a:latin typeface="Calibri"/>
                          <a:ea typeface="Times New Roman"/>
                          <a:cs typeface="Times New Roman"/>
                        </a:rPr>
                        <a:t>2015</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DED7"/>
                    </a:solidFill>
                  </a:tcPr>
                </a:tc>
              </a:tr>
              <a:tr h="651893">
                <a:tc>
                  <a:txBody>
                    <a:bodyPr/>
                    <a:lstStyle/>
                    <a:p>
                      <a:pPr>
                        <a:lnSpc>
                          <a:spcPct val="115000"/>
                        </a:lnSpc>
                        <a:spcAft>
                          <a:spcPts val="0"/>
                        </a:spcAft>
                      </a:pPr>
                      <a:r>
                        <a:rPr lang="sr-Latn-RS" sz="1800">
                          <a:solidFill>
                            <a:srgbClr val="000000"/>
                          </a:solidFill>
                          <a:latin typeface="Calibri"/>
                          <a:ea typeface="Times New Roman"/>
                          <a:cs typeface="Times New Roman"/>
                        </a:rPr>
                        <a:t>Broj škola</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a:solidFill>
                            <a:srgbClr val="000000"/>
                          </a:solidFill>
                          <a:latin typeface="Calibri"/>
                          <a:ea typeface="Times New Roman"/>
                          <a:cs typeface="Times New Roman"/>
                        </a:rPr>
                        <a:t>54</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66</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24</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32</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b="1" dirty="0">
                          <a:solidFill>
                            <a:srgbClr val="000000"/>
                          </a:solidFill>
                          <a:latin typeface="Calibri"/>
                          <a:ea typeface="Times New Roman"/>
                          <a:cs typeface="Times New Roman"/>
                        </a:rPr>
                        <a:t>176</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DED7"/>
                    </a:solidFill>
                  </a:tcPr>
                </a:tc>
              </a:tr>
              <a:tr h="651893">
                <a:tc>
                  <a:txBody>
                    <a:bodyPr/>
                    <a:lstStyle/>
                    <a:p>
                      <a:pPr>
                        <a:lnSpc>
                          <a:spcPct val="115000"/>
                        </a:lnSpc>
                        <a:spcAft>
                          <a:spcPts val="0"/>
                        </a:spcAft>
                      </a:pPr>
                      <a:r>
                        <a:rPr lang="sr-Latn-RS" sz="1800" dirty="0">
                          <a:solidFill>
                            <a:srgbClr val="000000"/>
                          </a:solidFill>
                          <a:latin typeface="Calibri"/>
                          <a:ea typeface="Times New Roman"/>
                          <a:cs typeface="Times New Roman"/>
                        </a:rPr>
                        <a:t>Broj nastavnika mentora</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a:solidFill>
                            <a:srgbClr val="000000"/>
                          </a:solidFill>
                          <a:latin typeface="Calibri"/>
                          <a:ea typeface="Times New Roman"/>
                          <a:cs typeface="Times New Roman"/>
                        </a:rPr>
                        <a:t>54</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a:solidFill>
                            <a:srgbClr val="000000"/>
                          </a:solidFill>
                          <a:latin typeface="Calibri"/>
                          <a:ea typeface="Times New Roman"/>
                          <a:cs typeface="Times New Roman"/>
                        </a:rPr>
                        <a:t>62</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26</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37</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b="1" dirty="0">
                          <a:solidFill>
                            <a:srgbClr val="000000"/>
                          </a:solidFill>
                          <a:latin typeface="Calibri"/>
                          <a:ea typeface="Times New Roman"/>
                          <a:cs typeface="Times New Roman"/>
                        </a:rPr>
                        <a:t>178</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DED7"/>
                    </a:solidFill>
                  </a:tcPr>
                </a:tc>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
        <p:nvSpPr>
          <p:cNvPr id="12" name="Title 1"/>
          <p:cNvSpPr>
            <a:spLocks noGrp="1"/>
          </p:cNvSpPr>
          <p:nvPr>
            <p:ph type="title"/>
          </p:nvPr>
        </p:nvSpPr>
        <p:spPr>
          <a:xfrm>
            <a:off x="457200" y="1524000"/>
            <a:ext cx="8229600" cy="819912"/>
          </a:xfrm>
        </p:spPr>
        <p:txBody>
          <a:bodyPr>
            <a:normAutofit/>
          </a:bodyPr>
          <a:lstStyle/>
          <a:p>
            <a:r>
              <a:rPr lang="sr-Latn-CS" sz="3000" b="1" dirty="0" smtClean="0"/>
              <a:t>Tesla Info Kup 2014 – brojnost učešća</a:t>
            </a:r>
            <a:endParaRPr lang="sr-Latn-CS" sz="3000" b="1" dirty="0"/>
          </a:p>
        </p:txBody>
      </p:sp>
      <p:pic>
        <p:nvPicPr>
          <p:cNvPr id="2050" name="Picture 2" descr="C:\Users\milena\Desktop\New folder\slike strucni skup\Picture1.png"/>
          <p:cNvPicPr>
            <a:picLocks noChangeAspect="1" noChangeArrowheads="1"/>
          </p:cNvPicPr>
          <p:nvPr/>
        </p:nvPicPr>
        <p:blipFill>
          <a:blip r:embed="rId4" cstate="print"/>
          <a:srcRect/>
          <a:stretch>
            <a:fillRect/>
          </a:stretch>
        </p:blipFill>
        <p:spPr bwMode="auto">
          <a:xfrm>
            <a:off x="-11113" y="4876800"/>
            <a:ext cx="9166226" cy="1990725"/>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Chart 3"/>
          <p:cNvPicPr>
            <a:picLocks noChangeArrowheads="1"/>
          </p:cNvPicPr>
          <p:nvPr/>
        </p:nvPicPr>
        <p:blipFill>
          <a:blip r:embed="rId3" cstate="print"/>
          <a:srcRect/>
          <a:stretch>
            <a:fillRect/>
          </a:stretch>
        </p:blipFill>
        <p:spPr bwMode="auto">
          <a:xfrm>
            <a:off x="4724400" y="2819400"/>
            <a:ext cx="4191000" cy="265176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
        <p:nvSpPr>
          <p:cNvPr id="12" name="Title 1"/>
          <p:cNvSpPr>
            <a:spLocks noGrp="1"/>
          </p:cNvSpPr>
          <p:nvPr>
            <p:ph type="title"/>
          </p:nvPr>
        </p:nvSpPr>
        <p:spPr>
          <a:xfrm>
            <a:off x="457200" y="1694688"/>
            <a:ext cx="8229600" cy="819912"/>
          </a:xfrm>
        </p:spPr>
        <p:txBody>
          <a:bodyPr>
            <a:normAutofit/>
          </a:bodyPr>
          <a:lstStyle/>
          <a:p>
            <a:r>
              <a:rPr lang="sr-Latn-CS" sz="3000" b="1" dirty="0" smtClean="0"/>
              <a:t>Tesla Info Kup 2014</a:t>
            </a:r>
            <a:endParaRPr lang="sr-Latn-CS" sz="3000" b="1" dirty="0"/>
          </a:p>
        </p:txBody>
      </p:sp>
      <p:pic>
        <p:nvPicPr>
          <p:cNvPr id="2050" name="Picture 2" descr="C:\Users\milena\Desktop\New folder\slike strucni skup\Picture1.png"/>
          <p:cNvPicPr>
            <a:picLocks noChangeAspect="1" noChangeArrowheads="1"/>
          </p:cNvPicPr>
          <p:nvPr/>
        </p:nvPicPr>
        <p:blipFill>
          <a:blip r:embed="rId5" cstate="print"/>
          <a:srcRect/>
          <a:stretch>
            <a:fillRect/>
          </a:stretch>
        </p:blipFill>
        <p:spPr bwMode="auto">
          <a:xfrm>
            <a:off x="-11113" y="4876800"/>
            <a:ext cx="9166226" cy="1990725"/>
          </a:xfrm>
          <a:prstGeom prst="rect">
            <a:avLst/>
          </a:prstGeom>
          <a:noFill/>
        </p:spPr>
      </p:pic>
      <p:pic>
        <p:nvPicPr>
          <p:cNvPr id="63490" name="Chart 1"/>
          <p:cNvPicPr>
            <a:picLocks noChangeArrowheads="1"/>
          </p:cNvPicPr>
          <p:nvPr/>
        </p:nvPicPr>
        <p:blipFill>
          <a:blip r:embed="rId6" cstate="print"/>
          <a:srcRect/>
          <a:stretch>
            <a:fillRect/>
          </a:stretch>
        </p:blipFill>
        <p:spPr bwMode="auto">
          <a:xfrm>
            <a:off x="152400" y="2819400"/>
            <a:ext cx="4343400" cy="265176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2000"/>
                                        <p:tgtEl>
                                          <p:spTgt spid="63490"/>
                                        </p:tgtEl>
                                      </p:cBhvr>
                                    </p:animEffect>
                                  </p:childTnLst>
                                </p:cTn>
                              </p:par>
                              <p:par>
                                <p:cTn id="8" presetID="10" presetClass="entr" presetSubtype="0" fill="hold" nodeType="withEffect">
                                  <p:stCondLst>
                                    <p:cond delay="0"/>
                                  </p:stCondLst>
                                  <p:childTnLst>
                                    <p:set>
                                      <p:cBhvr>
                                        <p:cTn id="9" dur="1" fill="hold">
                                          <p:stCondLst>
                                            <p:cond delay="0"/>
                                          </p:stCondLst>
                                        </p:cTn>
                                        <p:tgtEl>
                                          <p:spTgt spid="63491"/>
                                        </p:tgtEl>
                                        <p:attrNameLst>
                                          <p:attrName>style.visibility</p:attrName>
                                        </p:attrNameLst>
                                      </p:cBhvr>
                                      <p:to>
                                        <p:strVal val="visible"/>
                                      </p:to>
                                    </p:set>
                                    <p:animEffect transition="in" filter="fade">
                                      <p:cBhvr>
                                        <p:cTn id="10" dur="20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457200" y="2590800"/>
          <a:ext cx="7848599" cy="2671607"/>
        </p:xfrm>
        <a:graphic>
          <a:graphicData uri="http://schemas.openxmlformats.org/drawingml/2006/table">
            <a:tbl>
              <a:tblPr/>
              <a:tblGrid>
                <a:gridCol w="2954903"/>
                <a:gridCol w="1102183"/>
                <a:gridCol w="1175664"/>
                <a:gridCol w="1233396"/>
                <a:gridCol w="1382453"/>
              </a:tblGrid>
              <a:tr h="584034">
                <a:tc>
                  <a:txBody>
                    <a:bodyPr/>
                    <a:lstStyle/>
                    <a:p>
                      <a:pPr>
                        <a:lnSpc>
                          <a:spcPct val="115000"/>
                        </a:lnSpc>
                        <a:spcAft>
                          <a:spcPts val="0"/>
                        </a:spcAft>
                      </a:pPr>
                      <a:r>
                        <a:rPr lang="en-US" sz="1800" b="1" dirty="0" smtClean="0">
                          <a:solidFill>
                            <a:schemeClr val="bg1"/>
                          </a:solidFill>
                          <a:latin typeface="Calibri"/>
                          <a:ea typeface="Calibri"/>
                          <a:cs typeface="Calibri"/>
                        </a:rPr>
                        <a:t>P</a:t>
                      </a:r>
                      <a:r>
                        <a:rPr lang="sr-Latn-RS" sz="1800" b="1" dirty="0" smtClean="0">
                          <a:solidFill>
                            <a:schemeClr val="bg1"/>
                          </a:solidFill>
                          <a:latin typeface="Calibri"/>
                          <a:ea typeface="Calibri"/>
                          <a:cs typeface="Calibri"/>
                        </a:rPr>
                        <a:t>ostignut uspeh na prošlogodišnjem takmičenju</a:t>
                      </a:r>
                      <a:endParaRPr lang="en-US" sz="1800" b="1" dirty="0">
                        <a:solidFill>
                          <a:schemeClr val="bg1"/>
                        </a:solidFill>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c>
                  <a:txBody>
                    <a:bodyPr/>
                    <a:lstStyle/>
                    <a:p>
                      <a:pPr algn="ctr">
                        <a:lnSpc>
                          <a:spcPct val="115000"/>
                        </a:lnSpc>
                        <a:spcAft>
                          <a:spcPts val="0"/>
                        </a:spcAft>
                      </a:pPr>
                      <a:r>
                        <a:rPr lang="sr-Latn-RS" sz="1800" b="1">
                          <a:solidFill>
                            <a:srgbClr val="FFFFFF"/>
                          </a:solidFill>
                          <a:latin typeface="Calibri"/>
                          <a:ea typeface="Times New Roman"/>
                          <a:cs typeface="Times New Roman"/>
                        </a:rPr>
                        <a:t>Nis</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c>
                  <a:txBody>
                    <a:bodyPr/>
                    <a:lstStyle/>
                    <a:p>
                      <a:pPr algn="ctr">
                        <a:lnSpc>
                          <a:spcPct val="115000"/>
                        </a:lnSpc>
                        <a:spcAft>
                          <a:spcPts val="0"/>
                        </a:spcAft>
                      </a:pPr>
                      <a:r>
                        <a:rPr lang="sr-Latn-RS" sz="1800" b="1" dirty="0" smtClean="0">
                          <a:solidFill>
                            <a:srgbClr val="FFFFFF"/>
                          </a:solidFill>
                          <a:latin typeface="+mn-lt"/>
                          <a:ea typeface="Times New Roman"/>
                          <a:cs typeface="Times New Roman"/>
                        </a:rPr>
                        <a:t>Novi Sad</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r-Latn-RS" sz="1800" b="1" dirty="0" smtClean="0">
                          <a:solidFill>
                            <a:srgbClr val="FFFFFF"/>
                          </a:solidFill>
                          <a:latin typeface="+mn-lt"/>
                          <a:ea typeface="Times New Roman"/>
                          <a:cs typeface="Times New Roman"/>
                        </a:rPr>
                        <a:t>Kragujevac</a:t>
                      </a:r>
                      <a:endParaRPr lang="en-US" sz="1800" dirty="0" smtClean="0">
                        <a:latin typeface="+mn-lt"/>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c>
                  <a:txBody>
                    <a:bodyPr/>
                    <a:lstStyle/>
                    <a:p>
                      <a:pPr algn="ctr">
                        <a:lnSpc>
                          <a:spcPct val="115000"/>
                        </a:lnSpc>
                        <a:spcAft>
                          <a:spcPts val="0"/>
                        </a:spcAft>
                      </a:pPr>
                      <a:r>
                        <a:rPr lang="sr-Latn-RS" sz="1800" b="1" dirty="0" smtClean="0">
                          <a:solidFill>
                            <a:srgbClr val="FFFFFF"/>
                          </a:solidFill>
                          <a:latin typeface="+mn-lt"/>
                          <a:ea typeface="Times New Roman"/>
                          <a:cs typeface="Times New Roman"/>
                        </a:rPr>
                        <a:t>Beograd</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r>
              <a:tr h="651893">
                <a:tc>
                  <a:txBody>
                    <a:bodyPr/>
                    <a:lstStyle/>
                    <a:p>
                      <a:pPr>
                        <a:lnSpc>
                          <a:spcPct val="115000"/>
                        </a:lnSpc>
                        <a:spcAft>
                          <a:spcPts val="0"/>
                        </a:spcAft>
                      </a:pPr>
                      <a:r>
                        <a:rPr lang="en-US" sz="1800" b="1" dirty="0" err="1">
                          <a:solidFill>
                            <a:schemeClr val="tx1"/>
                          </a:solidFill>
                          <a:latin typeface="Calibri"/>
                          <a:ea typeface="Times New Roman"/>
                          <a:cs typeface="Times New Roman"/>
                        </a:rPr>
                        <a:t>školsko</a:t>
                      </a:r>
                      <a:r>
                        <a:rPr lang="en-US" sz="1800" b="1" dirty="0">
                          <a:solidFill>
                            <a:schemeClr val="tx1"/>
                          </a:solidFill>
                          <a:latin typeface="Calibri"/>
                          <a:ea typeface="Times New Roman"/>
                          <a:cs typeface="Times New Roman"/>
                        </a:rPr>
                        <a:t> </a:t>
                      </a:r>
                      <a:r>
                        <a:rPr lang="en-US" sz="1800" b="1" dirty="0" err="1">
                          <a:solidFill>
                            <a:schemeClr val="tx1"/>
                          </a:solidFill>
                          <a:latin typeface="Calibri"/>
                          <a:ea typeface="Times New Roman"/>
                          <a:cs typeface="Times New Roman"/>
                        </a:rPr>
                        <a:t>takmičenje</a:t>
                      </a:r>
                      <a:r>
                        <a:rPr lang="en-US" sz="1800" b="1" dirty="0">
                          <a:solidFill>
                            <a:schemeClr val="tx1"/>
                          </a:solidFill>
                          <a:latin typeface="Calibri"/>
                          <a:ea typeface="Times New Roman"/>
                          <a:cs typeface="Times New Roman"/>
                        </a:rPr>
                        <a:t> </a:t>
                      </a:r>
                      <a:endParaRPr lang="en-US" sz="1800" dirty="0">
                        <a:solidFill>
                          <a:schemeClr val="tx1"/>
                        </a:solidFill>
                        <a:latin typeface="Calibri"/>
                        <a:ea typeface="Calibri"/>
                        <a:cs typeface="Calibri"/>
                      </a:endParaRPr>
                    </a:p>
                    <a:p>
                      <a:pPr>
                        <a:lnSpc>
                          <a:spcPct val="115000"/>
                        </a:lnSpc>
                        <a:spcAft>
                          <a:spcPts val="0"/>
                        </a:spcAft>
                      </a:pPr>
                      <a:r>
                        <a:rPr lang="en-US" sz="1800" b="1" dirty="0">
                          <a:solidFill>
                            <a:schemeClr val="tx1"/>
                          </a:solidFill>
                          <a:latin typeface="Calibri"/>
                          <a:ea typeface="Times New Roman"/>
                          <a:cs typeface="Times New Roman"/>
                        </a:rPr>
                        <a:t>(max 30 </a:t>
                      </a:r>
                      <a:r>
                        <a:rPr lang="en-US" sz="1800" b="1" dirty="0" err="1">
                          <a:solidFill>
                            <a:schemeClr val="tx1"/>
                          </a:solidFill>
                          <a:latin typeface="Calibri"/>
                          <a:ea typeface="Times New Roman"/>
                          <a:cs typeface="Times New Roman"/>
                        </a:rPr>
                        <a:t>poena</a:t>
                      </a:r>
                      <a:r>
                        <a:rPr lang="en-US" sz="1800" b="1" dirty="0">
                          <a:solidFill>
                            <a:schemeClr val="tx1"/>
                          </a:solidFill>
                          <a:latin typeface="Calibri"/>
                          <a:ea typeface="Times New Roman"/>
                          <a:cs typeface="Times New Roman"/>
                        </a:rPr>
                        <a:t>)</a:t>
                      </a:r>
                      <a:endParaRPr lang="en-US" sz="1800" dirty="0">
                        <a:solidFill>
                          <a:schemeClr val="tx1"/>
                        </a:solidFill>
                        <a:latin typeface="Calibri"/>
                        <a:ea typeface="Calibri"/>
                        <a:cs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b="1" i="1" dirty="0">
                          <a:solidFill>
                            <a:srgbClr val="000000"/>
                          </a:solidFill>
                          <a:latin typeface="Calibri"/>
                          <a:ea typeface="Times New Roman"/>
                          <a:cs typeface="Times New Roman"/>
                        </a:rPr>
                        <a:t>20.92</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i="1">
                          <a:solidFill>
                            <a:srgbClr val="000000"/>
                          </a:solidFill>
                          <a:latin typeface="Calibri"/>
                          <a:ea typeface="Times New Roman"/>
                          <a:cs typeface="Times New Roman"/>
                        </a:rPr>
                        <a:t>19.22</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b="1" i="1" dirty="0">
                          <a:solidFill>
                            <a:srgbClr val="000000"/>
                          </a:solidFill>
                          <a:latin typeface="Calibri"/>
                          <a:ea typeface="Times New Roman"/>
                          <a:cs typeface="Times New Roman"/>
                        </a:rPr>
                        <a:t>20.21</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b="1" i="1">
                          <a:solidFill>
                            <a:srgbClr val="000000"/>
                          </a:solidFill>
                          <a:latin typeface="Calibri"/>
                          <a:ea typeface="Times New Roman"/>
                          <a:cs typeface="Times New Roman"/>
                        </a:rPr>
                        <a:t>20.46</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885">
                <a:tc>
                  <a:txBody>
                    <a:bodyPr/>
                    <a:lstStyle/>
                    <a:p>
                      <a:pPr>
                        <a:lnSpc>
                          <a:spcPct val="115000"/>
                        </a:lnSpc>
                        <a:spcAft>
                          <a:spcPts val="0"/>
                        </a:spcAft>
                      </a:pPr>
                      <a:r>
                        <a:rPr lang="en-US" sz="1800" b="1" dirty="0" err="1" smtClean="0">
                          <a:solidFill>
                            <a:schemeClr val="tx1"/>
                          </a:solidFill>
                          <a:latin typeface="Calibri"/>
                          <a:ea typeface="Times New Roman"/>
                          <a:cs typeface="Times New Roman"/>
                        </a:rPr>
                        <a:t>regionalno</a:t>
                      </a:r>
                      <a:r>
                        <a:rPr lang="en-US" sz="1800" b="1" dirty="0" smtClean="0">
                          <a:solidFill>
                            <a:schemeClr val="tx1"/>
                          </a:solidFill>
                          <a:latin typeface="Calibri"/>
                          <a:ea typeface="Times New Roman"/>
                          <a:cs typeface="Times New Roman"/>
                        </a:rPr>
                        <a:t> </a:t>
                      </a:r>
                      <a:r>
                        <a:rPr lang="en-US" sz="1800" b="1" dirty="0">
                          <a:solidFill>
                            <a:schemeClr val="tx1"/>
                          </a:solidFill>
                          <a:latin typeface="Calibri"/>
                          <a:ea typeface="Times New Roman"/>
                          <a:cs typeface="Times New Roman"/>
                        </a:rPr>
                        <a:t>- </a:t>
                      </a:r>
                      <a:r>
                        <a:rPr lang="en-US" sz="1800" b="1" dirty="0" err="1">
                          <a:solidFill>
                            <a:schemeClr val="tx1"/>
                          </a:solidFill>
                          <a:latin typeface="Calibri"/>
                          <a:ea typeface="Times New Roman"/>
                          <a:cs typeface="Times New Roman"/>
                        </a:rPr>
                        <a:t>moodle</a:t>
                      </a:r>
                      <a:endParaRPr lang="en-US" sz="1800" dirty="0">
                        <a:solidFill>
                          <a:schemeClr val="tx1"/>
                        </a:solidFill>
                        <a:latin typeface="Calibri"/>
                        <a:ea typeface="Calibri"/>
                        <a:cs typeface="Calibri"/>
                      </a:endParaRPr>
                    </a:p>
                    <a:p>
                      <a:pPr>
                        <a:lnSpc>
                          <a:spcPct val="115000"/>
                        </a:lnSpc>
                        <a:spcAft>
                          <a:spcPts val="0"/>
                        </a:spcAft>
                      </a:pPr>
                      <a:r>
                        <a:rPr lang="en-US" sz="1800" b="1" dirty="0">
                          <a:solidFill>
                            <a:schemeClr val="tx1"/>
                          </a:solidFill>
                          <a:latin typeface="Calibri"/>
                          <a:ea typeface="Times New Roman"/>
                          <a:cs typeface="Times New Roman"/>
                        </a:rPr>
                        <a:t>(max 100 </a:t>
                      </a:r>
                      <a:r>
                        <a:rPr lang="en-US" sz="1800" b="1" dirty="0" err="1">
                          <a:solidFill>
                            <a:schemeClr val="tx1"/>
                          </a:solidFill>
                          <a:latin typeface="Calibri"/>
                          <a:ea typeface="Times New Roman"/>
                          <a:cs typeface="Times New Roman"/>
                        </a:rPr>
                        <a:t>poena</a:t>
                      </a:r>
                      <a:r>
                        <a:rPr lang="en-US" sz="1800" b="1" dirty="0">
                          <a:solidFill>
                            <a:schemeClr val="tx1"/>
                          </a:solidFill>
                          <a:latin typeface="Calibri"/>
                          <a:ea typeface="Times New Roman"/>
                          <a:cs typeface="Times New Roman"/>
                        </a:rPr>
                        <a:t>)</a:t>
                      </a:r>
                      <a:endParaRPr lang="en-US" sz="1800" dirty="0">
                        <a:solidFill>
                          <a:schemeClr val="tx1"/>
                        </a:solidFill>
                        <a:latin typeface="Calibri"/>
                        <a:ea typeface="Calibri"/>
                        <a:cs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solidFill>
                            <a:srgbClr val="000000"/>
                          </a:solidFill>
                          <a:latin typeface="Calibri"/>
                          <a:ea typeface="Times New Roman"/>
                          <a:cs typeface="Times New Roman"/>
                        </a:rPr>
                        <a:t>75.27</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Calibri"/>
                          <a:ea typeface="Times New Roman"/>
                          <a:cs typeface="Times New Roman"/>
                        </a:rPr>
                        <a:t>70.68</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Calibri"/>
                          <a:ea typeface="Times New Roman"/>
                          <a:cs typeface="Times New Roman"/>
                        </a:rPr>
                        <a:t>73.1</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Calibri"/>
                          <a:ea typeface="Times New Roman"/>
                          <a:cs typeface="Times New Roman"/>
                        </a:rPr>
                        <a:t>72.33</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893">
                <a:tc>
                  <a:txBody>
                    <a:bodyPr/>
                    <a:lstStyle/>
                    <a:p>
                      <a:pPr>
                        <a:lnSpc>
                          <a:spcPct val="115000"/>
                        </a:lnSpc>
                        <a:spcAft>
                          <a:spcPts val="0"/>
                        </a:spcAft>
                      </a:pPr>
                      <a:r>
                        <a:rPr lang="en-US" sz="1800" b="1" dirty="0" err="1">
                          <a:solidFill>
                            <a:schemeClr val="tx1"/>
                          </a:solidFill>
                          <a:latin typeface="Calibri"/>
                          <a:ea typeface="Times New Roman"/>
                          <a:cs typeface="Times New Roman"/>
                        </a:rPr>
                        <a:t>regionalno</a:t>
                      </a:r>
                      <a:r>
                        <a:rPr lang="en-US" sz="1800" b="1" dirty="0">
                          <a:solidFill>
                            <a:schemeClr val="tx1"/>
                          </a:solidFill>
                          <a:latin typeface="Calibri"/>
                          <a:ea typeface="Times New Roman"/>
                          <a:cs typeface="Times New Roman"/>
                        </a:rPr>
                        <a:t>-android</a:t>
                      </a:r>
                      <a:endParaRPr lang="en-US" sz="1800" dirty="0">
                        <a:solidFill>
                          <a:schemeClr val="tx1"/>
                        </a:solidFill>
                        <a:latin typeface="Calibri"/>
                        <a:ea typeface="Calibri"/>
                        <a:cs typeface="Calibri"/>
                      </a:endParaRPr>
                    </a:p>
                    <a:p>
                      <a:pPr>
                        <a:lnSpc>
                          <a:spcPct val="115000"/>
                        </a:lnSpc>
                        <a:spcAft>
                          <a:spcPts val="0"/>
                        </a:spcAft>
                      </a:pPr>
                      <a:r>
                        <a:rPr lang="en-US" sz="1800" b="1" dirty="0">
                          <a:solidFill>
                            <a:schemeClr val="tx1"/>
                          </a:solidFill>
                          <a:latin typeface="Calibri"/>
                          <a:ea typeface="Times New Roman"/>
                          <a:cs typeface="Times New Roman"/>
                        </a:rPr>
                        <a:t>(max 180 </a:t>
                      </a:r>
                      <a:r>
                        <a:rPr lang="en-US" sz="1800" b="1" dirty="0" err="1">
                          <a:solidFill>
                            <a:schemeClr val="tx1"/>
                          </a:solidFill>
                          <a:latin typeface="Calibri"/>
                          <a:ea typeface="Times New Roman"/>
                          <a:cs typeface="Times New Roman"/>
                        </a:rPr>
                        <a:t>peona</a:t>
                      </a:r>
                      <a:r>
                        <a:rPr lang="en-US" sz="1800" b="1" dirty="0">
                          <a:solidFill>
                            <a:schemeClr val="tx1"/>
                          </a:solidFill>
                          <a:latin typeface="Calibri"/>
                          <a:ea typeface="Times New Roman"/>
                          <a:cs typeface="Times New Roman"/>
                        </a:rPr>
                        <a:t>)</a:t>
                      </a:r>
                      <a:endParaRPr lang="en-US" sz="1800" dirty="0">
                        <a:solidFill>
                          <a:schemeClr val="tx1"/>
                        </a:solidFill>
                        <a:latin typeface="Calibri"/>
                        <a:ea typeface="Calibri"/>
                        <a:cs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solidFill>
                            <a:srgbClr val="000000"/>
                          </a:solidFill>
                          <a:latin typeface="Calibri"/>
                          <a:ea typeface="Times New Roman"/>
                          <a:cs typeface="Times New Roman"/>
                        </a:rPr>
                        <a:t>36.42</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Calibri"/>
                          <a:ea typeface="Times New Roman"/>
                          <a:cs typeface="Times New Roman"/>
                        </a:rPr>
                        <a:t>30.27</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Calibri"/>
                          <a:ea typeface="Times New Roman"/>
                          <a:cs typeface="Times New Roman"/>
                        </a:rPr>
                        <a:t>35.98</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solidFill>
                            <a:srgbClr val="000000"/>
                          </a:solidFill>
                          <a:latin typeface="Calibri"/>
                          <a:ea typeface="Times New Roman"/>
                          <a:cs typeface="Times New Roman"/>
                        </a:rPr>
                        <a:t>37.45</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pic>
        <p:nvPicPr>
          <p:cNvPr id="2050" name="Picture 2" descr="C:\Users\milena\Desktop\New folder\slike strucni skup\Picture1.png"/>
          <p:cNvPicPr>
            <a:picLocks noChangeAspect="1" noChangeArrowheads="1"/>
          </p:cNvPicPr>
          <p:nvPr/>
        </p:nvPicPr>
        <p:blipFill>
          <a:blip r:embed="rId4" cstate="print"/>
          <a:srcRect/>
          <a:stretch>
            <a:fillRect/>
          </a:stretch>
        </p:blipFill>
        <p:spPr bwMode="auto">
          <a:xfrm>
            <a:off x="-11113" y="4876800"/>
            <a:ext cx="9166226" cy="1990725"/>
          </a:xfrm>
          <a:prstGeom prst="rect">
            <a:avLst/>
          </a:prstGeom>
          <a:noFill/>
        </p:spPr>
      </p:pic>
      <p:sp>
        <p:nvSpPr>
          <p:cNvPr id="9" name="Title 1"/>
          <p:cNvSpPr>
            <a:spLocks noGrp="1"/>
          </p:cNvSpPr>
          <p:nvPr>
            <p:ph type="title"/>
          </p:nvPr>
        </p:nvSpPr>
        <p:spPr>
          <a:xfrm>
            <a:off x="304800" y="1600200"/>
            <a:ext cx="8229600" cy="819912"/>
          </a:xfrm>
        </p:spPr>
        <p:txBody>
          <a:bodyPr>
            <a:normAutofit/>
          </a:bodyPr>
          <a:lstStyle/>
          <a:p>
            <a:pPr>
              <a:lnSpc>
                <a:spcPct val="115000"/>
              </a:lnSpc>
              <a:spcAft>
                <a:spcPts val="0"/>
              </a:spcAft>
            </a:pPr>
            <a:r>
              <a:rPr lang="sr-Latn-CS" sz="3000" b="1" dirty="0" smtClean="0"/>
              <a:t>Tesla Info Kup 2014 – postignuti rezultati</a:t>
            </a:r>
            <a:endParaRPr lang="en-US" sz="3000" dirty="0">
              <a:ea typeface="Calibri"/>
              <a:cs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Chart 2"/>
          <p:cNvPicPr>
            <a:picLocks noChangeArrowheads="1"/>
          </p:cNvPicPr>
          <p:nvPr/>
        </p:nvPicPr>
        <p:blipFill>
          <a:blip r:embed="rId3" cstate="print"/>
          <a:srcRect/>
          <a:stretch>
            <a:fillRect/>
          </a:stretch>
        </p:blipFill>
        <p:spPr bwMode="auto">
          <a:xfrm>
            <a:off x="1371600" y="1600200"/>
            <a:ext cx="6019800" cy="467677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pic>
        <p:nvPicPr>
          <p:cNvPr id="2050" name="Picture 2" descr="C:\Users\milena\Desktop\New folder\slike strucni skup\Picture1.png"/>
          <p:cNvPicPr>
            <a:picLocks noChangeAspect="1" noChangeArrowheads="1"/>
          </p:cNvPicPr>
          <p:nvPr/>
        </p:nvPicPr>
        <p:blipFill>
          <a:blip r:embed="rId5" cstate="print"/>
          <a:srcRect/>
          <a:stretch>
            <a:fillRect/>
          </a:stretch>
        </p:blipFill>
        <p:spPr bwMode="auto">
          <a:xfrm>
            <a:off x="-11113" y="4876800"/>
            <a:ext cx="9166226" cy="1990725"/>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04800" y="2590800"/>
          <a:ext cx="8077198" cy="3276598"/>
        </p:xfrm>
        <a:graphic>
          <a:graphicData uri="http://schemas.openxmlformats.org/drawingml/2006/table">
            <a:tbl>
              <a:tblPr/>
              <a:tblGrid>
                <a:gridCol w="2485292"/>
                <a:gridCol w="1155366"/>
                <a:gridCol w="1155366"/>
                <a:gridCol w="1223776"/>
                <a:gridCol w="1143000"/>
                <a:gridCol w="914398"/>
              </a:tblGrid>
              <a:tr h="584034">
                <a:tc>
                  <a:txBody>
                    <a:bodyPr/>
                    <a:lstStyle/>
                    <a:p>
                      <a:pPr>
                        <a:lnSpc>
                          <a:spcPct val="115000"/>
                        </a:lnSpc>
                        <a:spcAft>
                          <a:spcPts val="0"/>
                        </a:spcAft>
                      </a:pP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c>
                  <a:txBody>
                    <a:bodyPr/>
                    <a:lstStyle/>
                    <a:p>
                      <a:pPr algn="ctr">
                        <a:lnSpc>
                          <a:spcPct val="115000"/>
                        </a:lnSpc>
                        <a:spcAft>
                          <a:spcPts val="0"/>
                        </a:spcAft>
                      </a:pPr>
                      <a:r>
                        <a:rPr lang="sr-Latn-RS" sz="1800" b="1" dirty="0">
                          <a:solidFill>
                            <a:srgbClr val="FFFFFF"/>
                          </a:solidFill>
                          <a:latin typeface="Calibri"/>
                          <a:ea typeface="Times New Roman"/>
                          <a:cs typeface="Times New Roman"/>
                        </a:rPr>
                        <a:t>Nis</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r-Latn-RS" sz="1800" b="1" dirty="0" smtClean="0">
                          <a:solidFill>
                            <a:srgbClr val="FFFFFF"/>
                          </a:solidFill>
                          <a:latin typeface="+mn-lt"/>
                          <a:ea typeface="Times New Roman"/>
                          <a:cs typeface="Times New Roman"/>
                        </a:rPr>
                        <a:t>Novi Sad</a:t>
                      </a:r>
                      <a:endParaRPr lang="en-US" sz="1800" dirty="0" smtClean="0">
                        <a:latin typeface="+mn-lt"/>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c>
                  <a:txBody>
                    <a:bodyPr/>
                    <a:lstStyle/>
                    <a:p>
                      <a:pPr algn="ctr">
                        <a:lnSpc>
                          <a:spcPct val="115000"/>
                        </a:lnSpc>
                        <a:spcAft>
                          <a:spcPts val="0"/>
                        </a:spcAft>
                      </a:pPr>
                      <a:r>
                        <a:rPr lang="sr-Latn-RS" sz="1800" b="1" dirty="0" smtClean="0">
                          <a:solidFill>
                            <a:srgbClr val="FFFFFF"/>
                          </a:solidFill>
                          <a:latin typeface="+mn-lt"/>
                          <a:ea typeface="Times New Roman"/>
                          <a:cs typeface="Times New Roman"/>
                        </a:rPr>
                        <a:t>Kragujevac</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r-Latn-RS" sz="1800" b="1" dirty="0" smtClean="0">
                          <a:solidFill>
                            <a:srgbClr val="FFFFFF"/>
                          </a:solidFill>
                          <a:latin typeface="+mn-lt"/>
                          <a:ea typeface="Times New Roman"/>
                          <a:cs typeface="Times New Roman"/>
                        </a:rPr>
                        <a:t>Beograd</a:t>
                      </a:r>
                      <a:endParaRPr lang="en-US" sz="1800" dirty="0" smtClean="0">
                        <a:latin typeface="+mn-lt"/>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c>
                  <a:txBody>
                    <a:bodyPr/>
                    <a:lstStyle/>
                    <a:p>
                      <a:pPr algn="ctr">
                        <a:lnSpc>
                          <a:spcPct val="115000"/>
                        </a:lnSpc>
                        <a:spcAft>
                          <a:spcPts val="0"/>
                        </a:spcAft>
                      </a:pPr>
                      <a:r>
                        <a:rPr lang="sr-Latn-RS" sz="1800" b="1" dirty="0">
                          <a:solidFill>
                            <a:srgbClr val="FFFFFF"/>
                          </a:solidFill>
                          <a:latin typeface="Calibri"/>
                          <a:ea typeface="Times New Roman"/>
                          <a:cs typeface="Times New Roman"/>
                        </a:rPr>
                        <a:t>ukupno</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A39F"/>
                    </a:solidFill>
                  </a:tcPr>
                </a:tc>
              </a:tr>
              <a:tr h="651893">
                <a:tc>
                  <a:txBody>
                    <a:bodyPr/>
                    <a:lstStyle/>
                    <a:p>
                      <a:pPr>
                        <a:lnSpc>
                          <a:spcPct val="115000"/>
                        </a:lnSpc>
                        <a:spcAft>
                          <a:spcPts val="0"/>
                        </a:spcAft>
                      </a:pPr>
                      <a:r>
                        <a:rPr lang="sr-Latn-RS" sz="1800">
                          <a:solidFill>
                            <a:srgbClr val="000000"/>
                          </a:solidFill>
                          <a:latin typeface="Calibri"/>
                          <a:ea typeface="Times New Roman"/>
                          <a:cs typeface="Times New Roman"/>
                        </a:rPr>
                        <a:t>Ukupan broj takmičara  </a:t>
                      </a:r>
                      <a:endParaRPr lang="en-US" sz="1800">
                        <a:latin typeface="Calibri"/>
                        <a:ea typeface="Calibri"/>
                        <a:cs typeface="Calibri"/>
                      </a:endParaRPr>
                    </a:p>
                    <a:p>
                      <a:pPr>
                        <a:lnSpc>
                          <a:spcPct val="115000"/>
                        </a:lnSpc>
                        <a:spcAft>
                          <a:spcPts val="0"/>
                        </a:spcAft>
                      </a:pPr>
                      <a:r>
                        <a:rPr lang="sr-Cyrl-RS" sz="1800" b="1">
                          <a:solidFill>
                            <a:srgbClr val="000000"/>
                          </a:solidFill>
                          <a:latin typeface="Calibri"/>
                          <a:ea typeface="Times New Roman"/>
                          <a:cs typeface="Times New Roman"/>
                        </a:rPr>
                        <a:t>2014</a:t>
                      </a:r>
                      <a:r>
                        <a:rPr lang="sr-Latn-RS" sz="1800" b="1">
                          <a:solidFill>
                            <a:srgbClr val="000000"/>
                          </a:solidFill>
                          <a:latin typeface="Calibri"/>
                          <a:ea typeface="Times New Roman"/>
                          <a:cs typeface="Times New Roman"/>
                        </a:rPr>
                        <a:t> godine</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a:solidFill>
                            <a:srgbClr val="000000"/>
                          </a:solidFill>
                          <a:latin typeface="Calibri"/>
                          <a:ea typeface="Times New Roman"/>
                          <a:cs typeface="Times New Roman"/>
                        </a:rPr>
                        <a:t>557</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806</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284</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368</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b="1">
                          <a:solidFill>
                            <a:srgbClr val="000000"/>
                          </a:solidFill>
                          <a:latin typeface="Calibri"/>
                          <a:ea typeface="Times New Roman"/>
                          <a:cs typeface="Times New Roman"/>
                        </a:rPr>
                        <a:t>2015</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DED7"/>
                    </a:solidFill>
                  </a:tcPr>
                </a:tc>
              </a:tr>
              <a:tr h="736885">
                <a:tc>
                  <a:txBody>
                    <a:bodyPr/>
                    <a:lstStyle/>
                    <a:p>
                      <a:pPr>
                        <a:lnSpc>
                          <a:spcPct val="115000"/>
                        </a:lnSpc>
                        <a:spcAft>
                          <a:spcPts val="0"/>
                        </a:spcAft>
                      </a:pPr>
                      <a:r>
                        <a:rPr lang="sr-Latn-RS" sz="1800">
                          <a:solidFill>
                            <a:srgbClr val="000000"/>
                          </a:solidFill>
                          <a:latin typeface="Calibri"/>
                          <a:ea typeface="Times New Roman"/>
                          <a:cs typeface="Times New Roman"/>
                        </a:rPr>
                        <a:t>Ukupan broj takmičara  </a:t>
                      </a:r>
                      <a:endParaRPr lang="en-US" sz="1800">
                        <a:latin typeface="Calibri"/>
                        <a:ea typeface="Calibri"/>
                        <a:cs typeface="Calibri"/>
                      </a:endParaRPr>
                    </a:p>
                    <a:p>
                      <a:pPr>
                        <a:lnSpc>
                          <a:spcPct val="115000"/>
                        </a:lnSpc>
                        <a:spcAft>
                          <a:spcPts val="0"/>
                        </a:spcAft>
                      </a:pPr>
                      <a:r>
                        <a:rPr lang="sr-Cyrl-RS" sz="1800" b="1">
                          <a:solidFill>
                            <a:srgbClr val="000000"/>
                          </a:solidFill>
                          <a:latin typeface="Calibri"/>
                          <a:ea typeface="Times New Roman"/>
                          <a:cs typeface="Times New Roman"/>
                        </a:rPr>
                        <a:t>201</a:t>
                      </a:r>
                      <a:r>
                        <a:rPr lang="sr-Latn-RS" sz="1800" b="1">
                          <a:solidFill>
                            <a:srgbClr val="000000"/>
                          </a:solidFill>
                          <a:latin typeface="Calibri"/>
                          <a:ea typeface="Times New Roman"/>
                          <a:cs typeface="Times New Roman"/>
                        </a:rPr>
                        <a:t>3 godine</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385</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a:solidFill>
                            <a:srgbClr val="000000"/>
                          </a:solidFill>
                          <a:latin typeface="Calibri"/>
                          <a:ea typeface="Times New Roman"/>
                          <a:cs typeface="Times New Roman"/>
                        </a:rPr>
                        <a:t>366</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a:solidFill>
                            <a:srgbClr val="000000"/>
                          </a:solidFill>
                          <a:latin typeface="Calibri"/>
                          <a:ea typeface="Times New Roman"/>
                          <a:cs typeface="Times New Roman"/>
                        </a:rPr>
                        <a:t>158</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0</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b="1">
                          <a:solidFill>
                            <a:srgbClr val="000000"/>
                          </a:solidFill>
                          <a:latin typeface="Calibri"/>
                          <a:ea typeface="Times New Roman"/>
                          <a:cs typeface="Times New Roman"/>
                        </a:rPr>
                        <a:t>909</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DED7"/>
                    </a:solidFill>
                  </a:tcPr>
                </a:tc>
              </a:tr>
              <a:tr h="651893">
                <a:tc>
                  <a:txBody>
                    <a:bodyPr/>
                    <a:lstStyle/>
                    <a:p>
                      <a:pPr>
                        <a:lnSpc>
                          <a:spcPct val="115000"/>
                        </a:lnSpc>
                        <a:spcAft>
                          <a:spcPts val="0"/>
                        </a:spcAft>
                      </a:pPr>
                      <a:r>
                        <a:rPr lang="sr-Latn-RS" sz="1800">
                          <a:solidFill>
                            <a:srgbClr val="000000"/>
                          </a:solidFill>
                          <a:latin typeface="Calibri"/>
                          <a:ea typeface="Times New Roman"/>
                          <a:cs typeface="Times New Roman"/>
                        </a:rPr>
                        <a:t>Ukupan broj takmičara </a:t>
                      </a:r>
                      <a:endParaRPr lang="en-US" sz="1800">
                        <a:latin typeface="Calibri"/>
                        <a:ea typeface="Calibri"/>
                        <a:cs typeface="Calibri"/>
                      </a:endParaRPr>
                    </a:p>
                    <a:p>
                      <a:pPr>
                        <a:lnSpc>
                          <a:spcPct val="115000"/>
                        </a:lnSpc>
                        <a:spcAft>
                          <a:spcPts val="0"/>
                        </a:spcAft>
                      </a:pPr>
                      <a:r>
                        <a:rPr lang="sr-Cyrl-RS" sz="1800" b="1">
                          <a:solidFill>
                            <a:srgbClr val="000000"/>
                          </a:solidFill>
                          <a:latin typeface="Calibri"/>
                          <a:ea typeface="Times New Roman"/>
                          <a:cs typeface="Times New Roman"/>
                        </a:rPr>
                        <a:t>201</a:t>
                      </a:r>
                      <a:r>
                        <a:rPr lang="sr-Latn-RS" sz="1800" b="1">
                          <a:solidFill>
                            <a:srgbClr val="000000"/>
                          </a:solidFill>
                          <a:latin typeface="Calibri"/>
                          <a:ea typeface="Times New Roman"/>
                          <a:cs typeface="Times New Roman"/>
                        </a:rPr>
                        <a:t>2 godine</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a:solidFill>
                            <a:srgbClr val="000000"/>
                          </a:solidFill>
                          <a:latin typeface="Calibri"/>
                          <a:ea typeface="Times New Roman"/>
                          <a:cs typeface="Times New Roman"/>
                        </a:rPr>
                        <a:t>177</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a:solidFill>
                            <a:srgbClr val="000000"/>
                          </a:solidFill>
                          <a:latin typeface="Calibri"/>
                          <a:ea typeface="Times New Roman"/>
                          <a:cs typeface="Times New Roman"/>
                        </a:rPr>
                        <a:t>108</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a:solidFill>
                            <a:srgbClr val="000000"/>
                          </a:solidFill>
                          <a:latin typeface="Calibri"/>
                          <a:ea typeface="Times New Roman"/>
                          <a:cs typeface="Times New Roman"/>
                        </a:rPr>
                        <a:t>0</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0</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b="1">
                          <a:solidFill>
                            <a:srgbClr val="000000"/>
                          </a:solidFill>
                          <a:latin typeface="Calibri"/>
                          <a:ea typeface="Times New Roman"/>
                          <a:cs typeface="Times New Roman"/>
                        </a:rPr>
                        <a:t>285</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DED7"/>
                    </a:solidFill>
                  </a:tcPr>
                </a:tc>
              </a:tr>
              <a:tr h="651893">
                <a:tc>
                  <a:txBody>
                    <a:bodyPr/>
                    <a:lstStyle/>
                    <a:p>
                      <a:pPr>
                        <a:lnSpc>
                          <a:spcPct val="115000"/>
                        </a:lnSpc>
                        <a:spcAft>
                          <a:spcPts val="0"/>
                        </a:spcAft>
                      </a:pPr>
                      <a:r>
                        <a:rPr lang="sr-Latn-RS" sz="1800">
                          <a:solidFill>
                            <a:srgbClr val="000000"/>
                          </a:solidFill>
                          <a:latin typeface="Calibri"/>
                          <a:ea typeface="Times New Roman"/>
                          <a:cs typeface="Times New Roman"/>
                        </a:rPr>
                        <a:t>Ukupan broj takmičara  </a:t>
                      </a:r>
                      <a:endParaRPr lang="en-US" sz="1800">
                        <a:latin typeface="Calibri"/>
                        <a:ea typeface="Calibri"/>
                        <a:cs typeface="Calibri"/>
                      </a:endParaRPr>
                    </a:p>
                    <a:p>
                      <a:pPr>
                        <a:lnSpc>
                          <a:spcPct val="115000"/>
                        </a:lnSpc>
                        <a:spcAft>
                          <a:spcPts val="0"/>
                        </a:spcAft>
                      </a:pPr>
                      <a:r>
                        <a:rPr lang="sr-Cyrl-RS" sz="1800" b="1">
                          <a:solidFill>
                            <a:srgbClr val="000000"/>
                          </a:solidFill>
                          <a:latin typeface="Calibri"/>
                          <a:ea typeface="Times New Roman"/>
                          <a:cs typeface="Times New Roman"/>
                        </a:rPr>
                        <a:t>201</a:t>
                      </a:r>
                      <a:r>
                        <a:rPr lang="sr-Latn-RS" sz="1800" b="1">
                          <a:solidFill>
                            <a:srgbClr val="000000"/>
                          </a:solidFill>
                          <a:latin typeface="Calibri"/>
                          <a:ea typeface="Times New Roman"/>
                          <a:cs typeface="Times New Roman"/>
                        </a:rPr>
                        <a:t>1 godine</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a:solidFill>
                            <a:srgbClr val="000000"/>
                          </a:solidFill>
                          <a:latin typeface="Calibri"/>
                          <a:ea typeface="Times New Roman"/>
                          <a:cs typeface="Times New Roman"/>
                        </a:rPr>
                        <a:t>100</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a:solidFill>
                            <a:srgbClr val="000000"/>
                          </a:solidFill>
                          <a:latin typeface="Calibri"/>
                          <a:ea typeface="Times New Roman"/>
                          <a:cs typeface="Times New Roman"/>
                        </a:rPr>
                        <a:t>0</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a:solidFill>
                            <a:srgbClr val="000000"/>
                          </a:solidFill>
                          <a:latin typeface="Calibri"/>
                          <a:ea typeface="Times New Roman"/>
                          <a:cs typeface="Times New Roman"/>
                        </a:rPr>
                        <a:t>0</a:t>
                      </a:r>
                      <a:endParaRPr lang="en-US" sz="1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dirty="0">
                          <a:solidFill>
                            <a:srgbClr val="000000"/>
                          </a:solidFill>
                          <a:latin typeface="Calibri"/>
                          <a:ea typeface="Times New Roman"/>
                          <a:cs typeface="Times New Roman"/>
                        </a:rPr>
                        <a:t>0</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800" b="1" dirty="0">
                          <a:solidFill>
                            <a:srgbClr val="000000"/>
                          </a:solidFill>
                          <a:latin typeface="Calibri"/>
                          <a:ea typeface="Times New Roman"/>
                          <a:cs typeface="Times New Roman"/>
                        </a:rPr>
                        <a:t>100</a:t>
                      </a:r>
                      <a:endParaRPr lang="en-US" sz="1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DED7"/>
                    </a:solidFill>
                  </a:tcPr>
                </a:tc>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
        <p:nvSpPr>
          <p:cNvPr id="12" name="Title 1"/>
          <p:cNvSpPr>
            <a:spLocks noGrp="1"/>
          </p:cNvSpPr>
          <p:nvPr>
            <p:ph type="title"/>
          </p:nvPr>
        </p:nvSpPr>
        <p:spPr>
          <a:xfrm>
            <a:off x="304800" y="1600200"/>
            <a:ext cx="8229600" cy="819912"/>
          </a:xfrm>
        </p:spPr>
        <p:txBody>
          <a:bodyPr>
            <a:normAutofit/>
          </a:bodyPr>
          <a:lstStyle/>
          <a:p>
            <a:pPr>
              <a:lnSpc>
                <a:spcPct val="115000"/>
              </a:lnSpc>
              <a:spcAft>
                <a:spcPts val="0"/>
              </a:spcAft>
            </a:pPr>
            <a:r>
              <a:rPr lang="sr-Latn-RS" sz="3000" b="1" dirty="0">
                <a:ea typeface="Times New Roman"/>
                <a:cs typeface="Times New Roman"/>
              </a:rPr>
              <a:t>Uporedni </a:t>
            </a:r>
            <a:r>
              <a:rPr lang="sr-Latn-RS" sz="3000" b="1" dirty="0" smtClean="0">
                <a:ea typeface="Times New Roman"/>
                <a:cs typeface="Times New Roman"/>
              </a:rPr>
              <a:t>pregled kroz 4 godine realizacije</a:t>
            </a:r>
            <a:endParaRPr lang="en-US" sz="3000" dirty="0">
              <a:ea typeface="Calibri"/>
              <a:cs typeface="Calibri"/>
            </a:endParaRPr>
          </a:p>
        </p:txBody>
      </p:sp>
      <p:pic>
        <p:nvPicPr>
          <p:cNvPr id="2050" name="Picture 2" descr="C:\Users\milena\Desktop\New folder\slike strucni skup\Picture1.png"/>
          <p:cNvPicPr>
            <a:picLocks noChangeAspect="1" noChangeArrowheads="1"/>
          </p:cNvPicPr>
          <p:nvPr/>
        </p:nvPicPr>
        <p:blipFill>
          <a:blip r:embed="rId4" cstate="print"/>
          <a:srcRect/>
          <a:stretch>
            <a:fillRect/>
          </a:stretch>
        </p:blipFill>
        <p:spPr bwMode="auto">
          <a:xfrm>
            <a:off x="-11113" y="4876800"/>
            <a:ext cx="9166226" cy="1990725"/>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29600" cy="609600"/>
          </a:xfrm>
        </p:spPr>
        <p:txBody>
          <a:bodyPr>
            <a:normAutofit/>
          </a:bodyPr>
          <a:lstStyle/>
          <a:p>
            <a:r>
              <a:rPr lang="sr-Latn-CS" sz="3000" b="1" dirty="0" smtClean="0">
                <a:latin typeface="Calibri" pitchFamily="34" charset="0"/>
              </a:rPr>
              <a:t>Ciljevi takmičenja:</a:t>
            </a:r>
            <a:endParaRPr lang="sr-Latn-CS" sz="3000" b="1" dirty="0">
              <a:latin typeface="Calibri" pitchFamily="34" charset="0"/>
            </a:endParaRPr>
          </a:p>
        </p:txBody>
      </p:sp>
      <p:sp>
        <p:nvSpPr>
          <p:cNvPr id="3" name="Content Placeholder 2"/>
          <p:cNvSpPr>
            <a:spLocks noGrp="1"/>
          </p:cNvSpPr>
          <p:nvPr>
            <p:ph idx="1"/>
          </p:nvPr>
        </p:nvSpPr>
        <p:spPr>
          <a:xfrm>
            <a:off x="304800" y="2590800"/>
            <a:ext cx="8686800" cy="2743200"/>
          </a:xfrm>
        </p:spPr>
        <p:txBody>
          <a:bodyPr>
            <a:noAutofit/>
          </a:bodyPr>
          <a:lstStyle/>
          <a:p>
            <a:r>
              <a:rPr lang="sr-Latn-CS" sz="1800" dirty="0" smtClean="0"/>
              <a:t>Popularizacija informacionih i komunikacionih tehnologija.</a:t>
            </a:r>
          </a:p>
          <a:p>
            <a:endParaRPr lang="sr-Latn-CS" sz="1800" dirty="0" smtClean="0"/>
          </a:p>
          <a:p>
            <a:r>
              <a:rPr lang="sr-Latn-CS" sz="1800" dirty="0" smtClean="0"/>
              <a:t>Razvijanje interesovanja i motivacije učenika za izučavanjem naučnih disciplina iz oblasti informacionih tehnologija.</a:t>
            </a:r>
          </a:p>
          <a:p>
            <a:endParaRPr lang="sr-Latn-CS" sz="1800" dirty="0" smtClean="0"/>
          </a:p>
          <a:p>
            <a:r>
              <a:rPr lang="sr-Latn-CS" sz="1800" dirty="0" smtClean="0"/>
              <a:t>Standardizacija korišćenja modernih informacionih tehnologija.</a:t>
            </a:r>
          </a:p>
          <a:p>
            <a:endParaRPr lang="sr-Latn-CS" sz="1800" dirty="0" smtClean="0"/>
          </a:p>
          <a:p>
            <a:r>
              <a:rPr lang="sr-Latn-CS" sz="1800" dirty="0" smtClean="0"/>
              <a:t>Otkrivanje učenika sa posebnim sklonostima i talentima. </a:t>
            </a:r>
            <a:endParaRPr lang="en-US" sz="1800" dirty="0" smtClean="0"/>
          </a:p>
          <a:p>
            <a:endParaRPr lang="sr-Latn-CS" sz="1800" dirty="0" smtClean="0"/>
          </a:p>
          <a:p>
            <a:endParaRPr lang="sr-Latn-CS" sz="18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hart 4"/>
          <p:cNvPicPr>
            <a:picLocks noChangeArrowheads="1"/>
          </p:cNvPicPr>
          <p:nvPr/>
        </p:nvPicPr>
        <p:blipFill>
          <a:blip r:embed="rId3" cstate="print"/>
          <a:srcRect/>
          <a:stretch>
            <a:fillRect/>
          </a:stretch>
        </p:blipFill>
        <p:spPr bwMode="auto">
          <a:xfrm>
            <a:off x="1676400" y="1635125"/>
            <a:ext cx="5638800" cy="461327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pic>
        <p:nvPicPr>
          <p:cNvPr id="2050" name="Picture 2" descr="C:\Users\milena\Desktop\New folder\slike strucni skup\Picture1.png"/>
          <p:cNvPicPr>
            <a:picLocks noChangeAspect="1" noChangeArrowheads="1"/>
          </p:cNvPicPr>
          <p:nvPr/>
        </p:nvPicPr>
        <p:blipFill>
          <a:blip r:embed="rId5" cstate="print"/>
          <a:srcRect/>
          <a:stretch>
            <a:fillRect/>
          </a:stretch>
        </p:blipFill>
        <p:spPr bwMode="auto">
          <a:xfrm>
            <a:off x="-11113" y="4876800"/>
            <a:ext cx="9166226" cy="1990725"/>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
        <p:nvSpPr>
          <p:cNvPr id="12" name="Title 1"/>
          <p:cNvSpPr>
            <a:spLocks noGrp="1"/>
          </p:cNvSpPr>
          <p:nvPr>
            <p:ph type="title"/>
          </p:nvPr>
        </p:nvSpPr>
        <p:spPr>
          <a:xfrm>
            <a:off x="457200" y="1694688"/>
            <a:ext cx="8458200" cy="743712"/>
          </a:xfrm>
        </p:spPr>
        <p:txBody>
          <a:bodyPr>
            <a:noAutofit/>
          </a:bodyPr>
          <a:lstStyle/>
          <a:p>
            <a:r>
              <a:rPr lang="sr-Latn-CS" sz="3000" b="1" dirty="0" smtClean="0"/>
              <a:t>Tesla Info Kup 2015 – prijave škola i takmičara</a:t>
            </a:r>
            <a:endParaRPr lang="sr-Latn-CS" sz="3000" b="1" dirty="0"/>
          </a:p>
        </p:txBody>
      </p:sp>
      <p:sp>
        <p:nvSpPr>
          <p:cNvPr id="8" name="Content Placeholder 2"/>
          <p:cNvSpPr>
            <a:spLocks noGrp="1"/>
          </p:cNvSpPr>
          <p:nvPr>
            <p:ph idx="1"/>
          </p:nvPr>
        </p:nvSpPr>
        <p:spPr>
          <a:xfrm>
            <a:off x="838200" y="2590800"/>
            <a:ext cx="7696200" cy="3352800"/>
          </a:xfrm>
        </p:spPr>
        <p:txBody>
          <a:bodyPr>
            <a:noAutofit/>
          </a:bodyPr>
          <a:lstStyle/>
          <a:p>
            <a:r>
              <a:rPr lang="sr-Latn-CS" sz="2500" dirty="0" smtClean="0"/>
              <a:t>Niš: </a:t>
            </a:r>
            <a:r>
              <a:rPr lang="en-US" sz="2500" dirty="0" smtClean="0"/>
              <a:t>			</a:t>
            </a:r>
            <a:r>
              <a:rPr lang="sr-Latn-CS" sz="2500" dirty="0" smtClean="0">
                <a:hlinkClick r:id="rId5"/>
              </a:rPr>
              <a:t>tik.ni</a:t>
            </a:r>
            <a:r>
              <a:rPr lang="en-US" sz="2500" dirty="0" smtClean="0">
                <a:hlinkClick r:id="rId5"/>
              </a:rPr>
              <a:t>@</a:t>
            </a:r>
            <a:r>
              <a:rPr lang="en-US" sz="2500" dirty="0" err="1" smtClean="0">
                <a:hlinkClick r:id="rId5"/>
              </a:rPr>
              <a:t>etstesla.ni.ac.rs</a:t>
            </a:r>
            <a:endParaRPr lang="en-US" sz="2500" dirty="0" smtClean="0"/>
          </a:p>
          <a:p>
            <a:endParaRPr lang="sr-Latn-CS" sz="2500" dirty="0" smtClean="0"/>
          </a:p>
          <a:p>
            <a:r>
              <a:rPr lang="sr-Latn-CS" sz="2500" dirty="0" smtClean="0"/>
              <a:t>Novi Sad</a:t>
            </a:r>
            <a:r>
              <a:rPr lang="en-US" sz="2500" dirty="0" smtClean="0"/>
              <a:t>:	 	</a:t>
            </a:r>
            <a:r>
              <a:rPr lang="sr-Latn-CS" sz="2500" dirty="0" smtClean="0">
                <a:hlinkClick r:id="rId6"/>
              </a:rPr>
              <a:t>tik.n</a:t>
            </a:r>
            <a:r>
              <a:rPr lang="en-US" sz="2500" dirty="0" smtClean="0">
                <a:hlinkClick r:id="rId6"/>
              </a:rPr>
              <a:t>s@etstesla.ni.ac.rs</a:t>
            </a:r>
            <a:endParaRPr lang="en-US" sz="2500" dirty="0" smtClean="0"/>
          </a:p>
          <a:p>
            <a:endParaRPr lang="sr-Latn-CS" sz="2500" dirty="0" smtClean="0"/>
          </a:p>
          <a:p>
            <a:r>
              <a:rPr lang="sr-Latn-CS" sz="2500" dirty="0" smtClean="0"/>
              <a:t>Kragujevac</a:t>
            </a:r>
            <a:r>
              <a:rPr lang="en-US" sz="2500" dirty="0" smtClean="0"/>
              <a:t>: 	</a:t>
            </a:r>
            <a:r>
              <a:rPr lang="sr-Latn-CS" sz="2500" dirty="0" smtClean="0">
                <a:hlinkClick r:id="rId7"/>
              </a:rPr>
              <a:t>tik.</a:t>
            </a:r>
            <a:r>
              <a:rPr lang="en-US" sz="2500" dirty="0" smtClean="0">
                <a:hlinkClick r:id="rId7"/>
              </a:rPr>
              <a:t>kg@etstesla.ni.ac.rs</a:t>
            </a:r>
            <a:endParaRPr lang="en-US" sz="2500" dirty="0" smtClean="0"/>
          </a:p>
          <a:p>
            <a:endParaRPr lang="en-US" sz="2500" dirty="0" smtClean="0"/>
          </a:p>
          <a:p>
            <a:r>
              <a:rPr lang="sr-Latn-CS" sz="2500" dirty="0" smtClean="0"/>
              <a:t>Beograd</a:t>
            </a:r>
            <a:r>
              <a:rPr lang="en-US" sz="2500" dirty="0" smtClean="0"/>
              <a:t>: 		</a:t>
            </a:r>
            <a:r>
              <a:rPr lang="sr-Latn-CS" sz="2500" dirty="0" smtClean="0">
                <a:hlinkClick r:id="rId5"/>
              </a:rPr>
              <a:t>tik.</a:t>
            </a:r>
            <a:r>
              <a:rPr lang="en-US" sz="2500" dirty="0" smtClean="0">
                <a:hlinkClick r:id="rId5"/>
              </a:rPr>
              <a:t>bg@etstesla.ni.ac.rs</a:t>
            </a:r>
            <a:endParaRPr lang="en-US" sz="2500" dirty="0" smtClean="0"/>
          </a:p>
          <a:p>
            <a:pPr>
              <a:buNone/>
            </a:pPr>
            <a:endParaRPr lang="sr-Latn-CS" sz="25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kola\Desktop\TIK\Prezentacija\pitanja-i-odgovori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2514600"/>
            <a:ext cx="3786332" cy="29749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0" y="1676400"/>
            <a:ext cx="9144000" cy="584775"/>
          </a:xfrm>
          <a:prstGeom prst="rect">
            <a:avLst/>
          </a:prstGeom>
        </p:spPr>
        <p:txBody>
          <a:bodyPr wrap="square">
            <a:spAutoFit/>
          </a:bodyPr>
          <a:lstStyle/>
          <a:p>
            <a:pPr algn="ctr"/>
            <a:r>
              <a:rPr lang="en-US" sz="3200" b="1" dirty="0" err="1" smtClean="0">
                <a:solidFill>
                  <a:schemeClr val="accent4">
                    <a:lumMod val="50000"/>
                  </a:schemeClr>
                </a:solidFill>
              </a:rPr>
              <a:t>Pitanja</a:t>
            </a:r>
            <a:endParaRPr lang="en-US" sz="3200" b="1" dirty="0">
              <a:solidFill>
                <a:schemeClr val="accent4">
                  <a:lumMod val="50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Tree>
    <p:extLst>
      <p:ext uri="{BB962C8B-B14F-4D97-AF65-F5344CB8AC3E}">
        <p14:creationId xmlns:p14="http://schemas.microsoft.com/office/powerpoint/2010/main" xmlns="" val="20649805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3048000"/>
            <a:ext cx="9144000" cy="584775"/>
          </a:xfrm>
          <a:prstGeom prst="rect">
            <a:avLst/>
          </a:prstGeom>
        </p:spPr>
        <p:txBody>
          <a:bodyPr wrap="square">
            <a:spAutoFit/>
          </a:bodyPr>
          <a:lstStyle/>
          <a:p>
            <a:pPr algn="ctr"/>
            <a:r>
              <a:rPr lang="en-US" sz="3200" b="1" dirty="0" smtClean="0">
                <a:solidFill>
                  <a:schemeClr val="accent4">
                    <a:lumMod val="50000"/>
                  </a:schemeClr>
                </a:solidFill>
              </a:rPr>
              <a:t>HVALA NA PA</a:t>
            </a:r>
            <a:r>
              <a:rPr lang="sr-Latn-RS" sz="3200" b="1" dirty="0" smtClean="0">
                <a:solidFill>
                  <a:schemeClr val="accent4">
                    <a:lumMod val="50000"/>
                  </a:schemeClr>
                </a:solidFill>
              </a:rPr>
              <a:t>ŽNJI !</a:t>
            </a:r>
            <a:endParaRPr lang="en-US" sz="3200" b="1" dirty="0">
              <a:solidFill>
                <a:schemeClr val="accent4">
                  <a:lumMod val="5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Tree>
    <p:extLst>
      <p:ext uri="{BB962C8B-B14F-4D97-AF65-F5344CB8AC3E}">
        <p14:creationId xmlns:p14="http://schemas.microsoft.com/office/powerpoint/2010/main" xmlns="" val="426179767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819912"/>
          </a:xfrm>
        </p:spPr>
        <p:txBody>
          <a:bodyPr>
            <a:normAutofit/>
          </a:bodyPr>
          <a:lstStyle/>
          <a:p>
            <a:r>
              <a:rPr lang="sr-Latn-CS" sz="3000" b="1" dirty="0" smtClean="0"/>
              <a:t>Sadržaj takmičenja:</a:t>
            </a:r>
            <a:endParaRPr lang="sr-Latn-CS" sz="3000" b="1" dirty="0"/>
          </a:p>
        </p:txBody>
      </p:sp>
      <p:sp>
        <p:nvSpPr>
          <p:cNvPr id="3" name="Content Placeholder 2"/>
          <p:cNvSpPr>
            <a:spLocks noGrp="1"/>
          </p:cNvSpPr>
          <p:nvPr>
            <p:ph idx="1"/>
          </p:nvPr>
        </p:nvSpPr>
        <p:spPr>
          <a:xfrm>
            <a:off x="152400" y="2514600"/>
            <a:ext cx="8686800" cy="2971800"/>
          </a:xfrm>
        </p:spPr>
        <p:txBody>
          <a:bodyPr>
            <a:noAutofit/>
          </a:bodyPr>
          <a:lstStyle/>
          <a:p>
            <a:pPr>
              <a:spcBef>
                <a:spcPts val="1800"/>
              </a:spcBef>
            </a:pPr>
            <a:r>
              <a:rPr lang="sr-Latn-CS" sz="1800" dirty="0" smtClean="0"/>
              <a:t>Primeren je uzrastu učenika i zasniva se na nastavnom planu i programu. </a:t>
            </a:r>
          </a:p>
          <a:p>
            <a:pPr>
              <a:spcBef>
                <a:spcPts val="1800"/>
              </a:spcBef>
            </a:pPr>
            <a:r>
              <a:rPr lang="sr-Latn-CS" sz="1800" dirty="0" smtClean="0"/>
              <a:t>Odgovori i rešenja za sva pitanja mogu se pronaći:</a:t>
            </a:r>
          </a:p>
          <a:p>
            <a:pPr lvl="1">
              <a:spcBef>
                <a:spcPts val="1800"/>
              </a:spcBef>
            </a:pPr>
            <a:r>
              <a:rPr lang="sr-Latn-CS" sz="1800" dirty="0" smtClean="0"/>
              <a:t>U odobrenim udžbenicima za Infomatiku i Tehničko i informatičko obrazovanje od 5. do 8. razreda.</a:t>
            </a:r>
          </a:p>
          <a:p>
            <a:pPr lvl="1">
              <a:spcBef>
                <a:spcPts val="1800"/>
              </a:spcBef>
            </a:pPr>
            <a:r>
              <a:rPr lang="sr-Latn-CS" sz="1800" dirty="0" smtClean="0"/>
              <a:t>U elektronskim materijalima koje smo pripremili i stavljamo na raspolaganje svim prijavljenim učenicima i njhovim mentorima putem naše platforme za učenje na adresi </a:t>
            </a:r>
            <a:r>
              <a:rPr lang="sr-Latn-CS" sz="1800" dirty="0" smtClean="0">
                <a:hlinkClick r:id="rId3" action="ppaction://hlinkfile"/>
              </a:rPr>
              <a:t>tik.etstesla-ni-ac-rs/vezbaonica</a:t>
            </a:r>
            <a:endParaRPr lang="sr-Latn-CS" sz="18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609600"/>
          </a:xfrm>
        </p:spPr>
        <p:txBody>
          <a:bodyPr>
            <a:normAutofit/>
          </a:bodyPr>
          <a:lstStyle/>
          <a:p>
            <a:r>
              <a:rPr lang="sr-Latn-CS" sz="3000" b="1" dirty="0" smtClean="0"/>
              <a:t>Metode takmičenja:</a:t>
            </a:r>
            <a:endParaRPr lang="sr-Latn-CS" sz="3000" b="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
        <p:nvSpPr>
          <p:cNvPr id="8" name="Content Placeholder 2"/>
          <p:cNvSpPr>
            <a:spLocks noGrp="1"/>
          </p:cNvSpPr>
          <p:nvPr>
            <p:ph idx="1"/>
          </p:nvPr>
        </p:nvSpPr>
        <p:spPr>
          <a:xfrm>
            <a:off x="152400" y="2590800"/>
            <a:ext cx="8686800" cy="3352800"/>
          </a:xfrm>
        </p:spPr>
        <p:txBody>
          <a:bodyPr>
            <a:noAutofit/>
          </a:bodyPr>
          <a:lstStyle/>
          <a:p>
            <a:pPr lvl="0">
              <a:spcBef>
                <a:spcPts val="1800"/>
              </a:spcBef>
            </a:pPr>
            <a:r>
              <a:rPr lang="en-US" sz="1800" b="1" i="1" dirty="0" smtClean="0"/>
              <a:t>Internet </a:t>
            </a:r>
            <a:r>
              <a:rPr lang="sr-Latn-CS" sz="1800" b="1" i="1" dirty="0" smtClean="0"/>
              <a:t>test (Moodle Info Test) </a:t>
            </a:r>
            <a:r>
              <a:rPr lang="sr-Latn-CS" sz="1800" dirty="0" smtClean="0"/>
              <a:t>– na svim nivoima takmičenja:</a:t>
            </a:r>
          </a:p>
          <a:p>
            <a:pPr lvl="1">
              <a:spcBef>
                <a:spcPts val="1800"/>
              </a:spcBef>
            </a:pPr>
            <a:r>
              <a:rPr lang="sr-Latn-CS" sz="1800" dirty="0" smtClean="0"/>
              <a:t>Neposredno testiranje učenika na kompjuterima po principu: jedan učesnik - jedan kompjuter.</a:t>
            </a:r>
          </a:p>
          <a:p>
            <a:pPr lvl="1">
              <a:spcBef>
                <a:spcPts val="1800"/>
              </a:spcBef>
            </a:pPr>
            <a:r>
              <a:rPr lang="sr-Latn-CS" sz="1800" dirty="0" smtClean="0"/>
              <a:t>Testovi su formiraju tako da se iz svake od četiri kategorije pitanja (hardver, računarske mreže i internet, softver-osnovni pojmovi i operativni sistem) bira po 7 do 8 slučajnih pitanja, ukupno 30. </a:t>
            </a:r>
          </a:p>
          <a:p>
            <a:pPr lvl="1">
              <a:spcBef>
                <a:spcPts val="1800"/>
              </a:spcBef>
            </a:pPr>
            <a:r>
              <a:rPr lang="sr-Latn-CS" sz="1800" dirty="0" smtClean="0"/>
              <a:t>Svaki učesnik takmičenja dobija svoj set pitanja i ima na raspolaganju 45 min.           da pruži odgovore. </a:t>
            </a:r>
          </a:p>
          <a:p>
            <a:pPr>
              <a:spcBef>
                <a:spcPts val="1800"/>
              </a:spcBef>
            </a:pPr>
            <a:endParaRPr lang="sr-Latn-CS" sz="18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sp>
        <p:nvSpPr>
          <p:cNvPr id="12" name="Title 1"/>
          <p:cNvSpPr>
            <a:spLocks noGrp="1"/>
          </p:cNvSpPr>
          <p:nvPr>
            <p:ph type="title"/>
          </p:nvPr>
        </p:nvSpPr>
        <p:spPr>
          <a:xfrm>
            <a:off x="457200" y="1828800"/>
            <a:ext cx="8229600" cy="609600"/>
          </a:xfrm>
        </p:spPr>
        <p:txBody>
          <a:bodyPr>
            <a:normAutofit/>
          </a:bodyPr>
          <a:lstStyle/>
          <a:p>
            <a:r>
              <a:rPr lang="sr-Latn-CS" sz="3000" b="1" dirty="0" smtClean="0"/>
              <a:t>Metode takmičenja:</a:t>
            </a:r>
            <a:endParaRPr lang="sr-Latn-CS" sz="3000" b="1" dirty="0"/>
          </a:p>
        </p:txBody>
      </p:sp>
      <p:sp>
        <p:nvSpPr>
          <p:cNvPr id="8" name="Content Placeholder 2"/>
          <p:cNvSpPr>
            <a:spLocks noGrp="1"/>
          </p:cNvSpPr>
          <p:nvPr>
            <p:ph idx="1"/>
          </p:nvPr>
        </p:nvSpPr>
        <p:spPr>
          <a:xfrm>
            <a:off x="76200" y="2514600"/>
            <a:ext cx="8991600" cy="3352800"/>
          </a:xfrm>
        </p:spPr>
        <p:txBody>
          <a:bodyPr>
            <a:noAutofit/>
          </a:bodyPr>
          <a:lstStyle/>
          <a:p>
            <a:pPr>
              <a:spcBef>
                <a:spcPts val="1800"/>
              </a:spcBef>
            </a:pPr>
            <a:r>
              <a:rPr lang="sr-Latn-CS" sz="1800" b="1" i="1" dirty="0" smtClean="0"/>
              <a:t>Android kviz </a:t>
            </a:r>
            <a:r>
              <a:rPr lang="sr-Latn-CS" sz="1800" dirty="0" smtClean="0"/>
              <a:t>– za okružni i republički nivo takmičenja:</a:t>
            </a:r>
          </a:p>
          <a:p>
            <a:pPr lvl="1">
              <a:spcBef>
                <a:spcPts val="1800"/>
              </a:spcBef>
            </a:pPr>
            <a:r>
              <a:rPr lang="sr-Latn-CS" sz="1800" dirty="0" smtClean="0"/>
              <a:t>Klasično kviz takmičenje sa javnim pitanjima  i odgovorima. </a:t>
            </a:r>
          </a:p>
          <a:p>
            <a:pPr lvl="1">
              <a:spcBef>
                <a:spcPts val="1800"/>
              </a:spcBef>
            </a:pPr>
            <a:r>
              <a:rPr lang="sr-Latn-CS" sz="1800" dirty="0" smtClean="0"/>
              <a:t>Svi učesnici takmičenja putem Android aplikacije, koju su preuzeli sa sajta organizatora, šalju odgovore na kviz.</a:t>
            </a:r>
          </a:p>
          <a:p>
            <a:pPr lvl="1">
              <a:spcBef>
                <a:spcPts val="1800"/>
              </a:spcBef>
            </a:pPr>
            <a:r>
              <a:rPr lang="sr-Latn-CS" sz="1800" dirty="0" smtClean="0"/>
              <a:t>Poslednja i aktuelna verzija aplikacije je </a:t>
            </a:r>
            <a:r>
              <a:rPr lang="sr-Latn-CS" sz="1800" dirty="0" smtClean="0">
                <a:hlinkClick r:id="rId4"/>
              </a:rPr>
              <a:t>ver 1.7 </a:t>
            </a:r>
            <a:r>
              <a:rPr lang="sr-Latn-CS" sz="1800" dirty="0" smtClean="0"/>
              <a:t>i može se preuzeti sa infoportala takmičenja</a:t>
            </a:r>
          </a:p>
          <a:p>
            <a:pPr lvl="1">
              <a:spcBef>
                <a:spcPts val="1800"/>
              </a:spcBef>
            </a:pPr>
            <a:r>
              <a:rPr lang="sr-Latn-CS" sz="1800" dirty="0" smtClean="0"/>
              <a:t>Svaki od odgovora sadrži samo jedno slovo koje označava jedan od ponuđenih odgovora (</a:t>
            </a:r>
            <a:r>
              <a:rPr lang="sr-Latn-CS" sz="1800" b="1" dirty="0" smtClean="0"/>
              <a:t>a </a:t>
            </a:r>
            <a:r>
              <a:rPr lang="sr-Latn-CS" sz="1800" dirty="0" smtClean="0"/>
              <a:t>-</a:t>
            </a:r>
            <a:r>
              <a:rPr lang="sr-Latn-CS" sz="1800" b="1" dirty="0" smtClean="0"/>
              <a:t> f</a:t>
            </a:r>
            <a:r>
              <a:rPr lang="sr-Latn-CS" sz="1800" dirty="0" smtClean="0"/>
              <a:t>) tako da je pisanje poruka krajnje jednostavno.</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4688"/>
            <a:ext cx="8229600" cy="819912"/>
          </a:xfrm>
        </p:spPr>
        <p:txBody>
          <a:bodyPr>
            <a:normAutofit/>
          </a:bodyPr>
          <a:lstStyle/>
          <a:p>
            <a:r>
              <a:rPr lang="sr-Latn-CS" sz="3000" b="1" dirty="0" smtClean="0"/>
              <a:t>Nivoi takmičenja:</a:t>
            </a:r>
            <a:endParaRPr lang="sr-Latn-CS" sz="3000" b="1" dirty="0"/>
          </a:p>
        </p:txBody>
      </p:sp>
      <p:sp>
        <p:nvSpPr>
          <p:cNvPr id="3" name="Content Placeholder 2"/>
          <p:cNvSpPr>
            <a:spLocks noGrp="1"/>
          </p:cNvSpPr>
          <p:nvPr>
            <p:ph idx="1"/>
          </p:nvPr>
        </p:nvSpPr>
        <p:spPr>
          <a:xfrm>
            <a:off x="228600" y="2743200"/>
            <a:ext cx="8763000" cy="685800"/>
          </a:xfrm>
        </p:spPr>
        <p:txBody>
          <a:bodyPr>
            <a:noAutofit/>
          </a:bodyPr>
          <a:lstStyle/>
          <a:p>
            <a:pPr>
              <a:spcBef>
                <a:spcPts val="1800"/>
              </a:spcBef>
            </a:pPr>
            <a:r>
              <a:rPr lang="sr-Latn-CS" sz="1800" b="1" dirty="0" smtClean="0"/>
              <a:t>Školsko takmičenje </a:t>
            </a:r>
            <a:r>
              <a:rPr lang="sr-Latn-CS" sz="1800" dirty="0" smtClean="0"/>
              <a:t>– organizuje stručno veće za informatiku svake škole učesnice, a realizuje se uz tehničku podršku projektnog tima TIK-a.</a:t>
            </a:r>
          </a:p>
          <a:p>
            <a:pPr>
              <a:spcBef>
                <a:spcPts val="1800"/>
              </a:spcBef>
            </a:pPr>
            <a:endParaRPr lang="sr-Latn-CS" sz="1800" dirty="0" smtClean="0"/>
          </a:p>
          <a:p>
            <a:pPr>
              <a:spcBef>
                <a:spcPts val="1800"/>
              </a:spcBef>
            </a:pPr>
            <a:endParaRPr lang="sr-Latn-CS" sz="18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
        <p:nvSpPr>
          <p:cNvPr id="15" name="Content Placeholder 2"/>
          <p:cNvSpPr txBox="1">
            <a:spLocks/>
          </p:cNvSpPr>
          <p:nvPr/>
        </p:nvSpPr>
        <p:spPr>
          <a:xfrm>
            <a:off x="228600" y="3429000"/>
            <a:ext cx="8763000" cy="685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sr-Latn-CS" sz="1800" b="1" i="0" u="none" strike="noStrike" kern="1200" cap="none" spc="0" normalizeH="0" baseline="0" noProof="0" dirty="0" smtClean="0">
                <a:ln>
                  <a:noFill/>
                </a:ln>
                <a:solidFill>
                  <a:srgbClr val="7F6000"/>
                </a:solidFill>
                <a:effectLst/>
                <a:uLnTx/>
                <a:uFillTx/>
                <a:latin typeface="+mn-lt"/>
                <a:ea typeface="+mn-ea"/>
                <a:cs typeface="+mn-cs"/>
              </a:rPr>
              <a:t>Opštinsko takmičenje </a:t>
            </a:r>
            <a:r>
              <a:rPr kumimoji="0" lang="sr-Latn-CS" sz="1800" b="0" i="0" u="none" strike="noStrike" kern="1200" cap="none" spc="0" normalizeH="0" baseline="0" noProof="0" dirty="0" smtClean="0">
                <a:ln>
                  <a:noFill/>
                </a:ln>
                <a:solidFill>
                  <a:srgbClr val="7F6000"/>
                </a:solidFill>
                <a:effectLst/>
                <a:uLnTx/>
                <a:uFillTx/>
                <a:latin typeface="+mn-lt"/>
                <a:ea typeface="+mn-ea"/>
                <a:cs typeface="+mn-cs"/>
              </a:rPr>
              <a:t>– organizuje stručni tim škole imenovane za opštinski centar, a realizuje se uz tehničku podršku projektnog tima TIK-a. </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endParaRPr kumimoji="0" lang="sr-Latn-C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endParaRPr kumimoji="0" lang="sr-Latn-C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endParaRPr kumimoji="0" lang="sr-Latn-C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Content Placeholder 2"/>
          <p:cNvSpPr txBox="1">
            <a:spLocks/>
          </p:cNvSpPr>
          <p:nvPr/>
        </p:nvSpPr>
        <p:spPr>
          <a:xfrm>
            <a:off x="228600" y="3429000"/>
            <a:ext cx="8763000" cy="1295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sr-Latn-CS" sz="1800" b="1" i="0" u="none" strike="noStrike" kern="1200" cap="none" spc="0" normalizeH="0" baseline="0" noProof="0" dirty="0" smtClean="0">
                <a:ln>
                  <a:noFill/>
                </a:ln>
                <a:solidFill>
                  <a:schemeClr val="tx1"/>
                </a:solidFill>
                <a:effectLst/>
                <a:uLnTx/>
                <a:uFillTx/>
                <a:latin typeface="+mn-lt"/>
                <a:ea typeface="+mn-ea"/>
                <a:cs typeface="+mn-cs"/>
              </a:rPr>
              <a:t>Okružno (regionalno) takmičenje </a:t>
            </a:r>
            <a:r>
              <a:rPr kumimoji="0" lang="sr-Latn-CS" sz="1800" b="0" i="0" u="none" strike="noStrike" kern="1200" cap="none" spc="0" normalizeH="0" baseline="0" noProof="0" dirty="0" smtClean="0">
                <a:ln>
                  <a:noFill/>
                </a:ln>
                <a:solidFill>
                  <a:schemeClr val="tx1"/>
                </a:solidFill>
                <a:effectLst/>
                <a:uLnTx/>
                <a:uFillTx/>
                <a:latin typeface="+mn-lt"/>
                <a:ea typeface="+mn-ea"/>
                <a:cs typeface="+mn-cs"/>
              </a:rPr>
              <a:t>– organizuje stručni tim škole imenovane za regionalni centar, a realizuje se uz tehničku podršku projektnog tima TIK-a. </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sr-Latn-CS" sz="1800" b="1" i="0" u="none" strike="noStrike" kern="1200" cap="none" spc="0" normalizeH="0" baseline="0" noProof="0" dirty="0" smtClean="0">
                <a:ln>
                  <a:noFill/>
                </a:ln>
                <a:solidFill>
                  <a:schemeClr val="tx1"/>
                </a:solidFill>
                <a:effectLst/>
                <a:uLnTx/>
                <a:uFillTx/>
                <a:latin typeface="+mn-lt"/>
                <a:ea typeface="+mn-ea"/>
                <a:cs typeface="+mn-cs"/>
              </a:rPr>
              <a:t>Republičko takmičenje</a:t>
            </a:r>
            <a:r>
              <a:rPr kumimoji="0" lang="sr-Latn-CS" sz="1800" b="0" i="0" u="none" strike="noStrike" kern="1200" cap="none" spc="0" normalizeH="0" baseline="0" noProof="0" dirty="0" smtClean="0">
                <a:ln>
                  <a:noFill/>
                </a:ln>
                <a:solidFill>
                  <a:schemeClr val="tx1"/>
                </a:solidFill>
                <a:effectLst/>
                <a:uLnTx/>
                <a:uFillTx/>
                <a:latin typeface="+mn-lt"/>
                <a:ea typeface="+mn-ea"/>
                <a:cs typeface="+mn-cs"/>
              </a:rPr>
              <a:t> – organizuje ga stručno veće  ETŠ “Nikola Tesla” Niš.</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endParaRPr kumimoji="0" lang="sr-Latn-C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endParaRPr kumimoji="0" lang="sr-Latn-C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endParaRPr kumimoji="0" lang="sr-Latn-C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2000"/>
                                        <p:tgtEl>
                                          <p:spTgt spid="17">
                                            <p:txEl>
                                              <p:pRg st="0" end="0"/>
                                            </p:txEl>
                                          </p:spTgt>
                                        </p:tgtEl>
                                      </p:cBhvr>
                                    </p:animEffect>
                                    <p:anim calcmode="lin" valueType="num">
                                      <p:cBhvr>
                                        <p:cTn id="13" dur="2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1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2000"/>
                                        <p:tgtEl>
                                          <p:spTgt spid="17">
                                            <p:txEl>
                                              <p:pRg st="1" end="1"/>
                                            </p:txEl>
                                          </p:spTgt>
                                        </p:tgtEl>
                                      </p:cBhvr>
                                    </p:animEffect>
                                    <p:anim calcmode="lin" valueType="num">
                                      <p:cBhvr>
                                        <p:cTn id="18" dur="2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9" dur="2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2.77778E-6 -1.69288E-6 L 0.00173 0.11008 " pathEditMode="relative" rAng="0" ptsTypes="AA">
                                      <p:cBhvr>
                                        <p:cTn id="23" dur="2000" fill="hold"/>
                                        <p:tgtEl>
                                          <p:spTgt spid="17">
                                            <p:txEl>
                                              <p:pRg st="1" end="1"/>
                                            </p:txEl>
                                          </p:spTgt>
                                        </p:tgtEl>
                                        <p:attrNameLst>
                                          <p:attrName>ppt_x</p:attrName>
                                          <p:attrName>ppt_y</p:attrName>
                                        </p:attrNameLst>
                                      </p:cBhvr>
                                      <p:rCtr x="1" y="55"/>
                                    </p:animMotion>
                                  </p:childTnLst>
                                </p:cTn>
                              </p:par>
                              <p:par>
                                <p:cTn id="24" presetID="42" presetClass="path" presetSubtype="0" accel="50000" decel="50000" fill="hold" nodeType="withEffect">
                                  <p:stCondLst>
                                    <p:cond delay="0"/>
                                  </p:stCondLst>
                                  <p:childTnLst>
                                    <p:animMotion origin="layout" path="M 4.16667E-6 -2.20167E-6 L 4.16667E-6 0.10893 " pathEditMode="relative" rAng="0" ptsTypes="AA">
                                      <p:cBhvr>
                                        <p:cTn id="25" dur="2000" fill="hold"/>
                                        <p:tgtEl>
                                          <p:spTgt spid="17">
                                            <p:txEl>
                                              <p:pRg st="0" end="0"/>
                                            </p:txEl>
                                          </p:spTgt>
                                        </p:tgtEl>
                                        <p:attrNameLst>
                                          <p:attrName>ppt_x</p:attrName>
                                          <p:attrName>ppt_y</p:attrName>
                                        </p:attrNameLst>
                                      </p:cBhvr>
                                      <p:rCtr x="0" y="54"/>
                                    </p:animMotion>
                                  </p:childTnLst>
                                </p:cTn>
                              </p:par>
                            </p:childTnLst>
                          </p:cTn>
                        </p:par>
                        <p:par>
                          <p:cTn id="26" fill="hold">
                            <p:stCondLst>
                              <p:cond delay="2000"/>
                            </p:stCondLst>
                            <p:childTnLst>
                              <p:par>
                                <p:cTn id="27" presetID="10" presetClass="entr" presetSubtype="0" fill="hold" grpId="1"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5" grpId="1" build="allAtOnce"/>
      <p:bldP spid="1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609600"/>
          </a:xfrm>
        </p:spPr>
        <p:txBody>
          <a:bodyPr>
            <a:normAutofit/>
          </a:bodyPr>
          <a:lstStyle/>
          <a:p>
            <a:r>
              <a:rPr lang="sr-Latn-CS" sz="3000" b="1" dirty="0" smtClean="0"/>
              <a:t>Aktivnosti u pripremnoj fazi</a:t>
            </a:r>
            <a:endParaRPr lang="sr-Latn-CS" sz="3000" b="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
        <p:nvSpPr>
          <p:cNvPr id="8" name="Content Placeholder 2"/>
          <p:cNvSpPr>
            <a:spLocks noGrp="1"/>
          </p:cNvSpPr>
          <p:nvPr>
            <p:ph idx="1"/>
          </p:nvPr>
        </p:nvSpPr>
        <p:spPr>
          <a:xfrm>
            <a:off x="228600" y="2514600"/>
            <a:ext cx="8458200" cy="3810000"/>
          </a:xfrm>
        </p:spPr>
        <p:txBody>
          <a:bodyPr>
            <a:noAutofit/>
          </a:bodyPr>
          <a:lstStyle/>
          <a:p>
            <a:pPr>
              <a:spcBef>
                <a:spcPts val="1800"/>
              </a:spcBef>
            </a:pPr>
            <a:r>
              <a:rPr lang="sr-Latn-CS" sz="1800" b="1" dirty="0" smtClean="0"/>
              <a:t>Pripremna faza – decembar 2014 – do februar 2015.</a:t>
            </a:r>
            <a:r>
              <a:rPr lang="sr-Latn-CS" sz="1800" dirty="0" smtClean="0"/>
              <a:t>: </a:t>
            </a:r>
          </a:p>
          <a:p>
            <a:pPr lvl="1"/>
            <a:endParaRPr lang="sr-Latn-CS" sz="1800" dirty="0" smtClean="0"/>
          </a:p>
          <a:p>
            <a:pPr lvl="1"/>
            <a:r>
              <a:rPr lang="sr-Latn-CS" sz="1800" dirty="0" smtClean="0"/>
              <a:t>Na Moodle sistemu takmičenja postavljen (kao i ranijih godina) kurs za vežbanje sa bazom od nekoliko stotina raspoloživih pitanja, kao i forumom za diskusije na temu bilo kakvih nejasnoća vezanih za takmičenje.</a:t>
            </a:r>
          </a:p>
          <a:p>
            <a:pPr lvl="1"/>
            <a:r>
              <a:rPr lang="sr-Latn-CS" sz="1800" dirty="0" smtClean="0"/>
              <a:t>Pitanjima su dodate povratne informacije sa ciljem da vežbaonica bude ne samo sistem za proveru stečenih, već i sredstvo sticanja novih znanja. </a:t>
            </a:r>
          </a:p>
          <a:p>
            <a:pPr lvl="1"/>
            <a:r>
              <a:rPr lang="sr-Latn-CS" sz="1800" dirty="0" smtClean="0"/>
              <a:t>link: </a:t>
            </a:r>
            <a:r>
              <a:rPr lang="sr-Latn-CS" sz="1800" u="sng" dirty="0" smtClean="0">
                <a:hlinkClick r:id="rId5"/>
              </a:rPr>
              <a:t>http://tik.etstesla.ni.ac.rs/vezbaonica/course/view.php?id=2</a:t>
            </a:r>
            <a:endParaRPr lang="en-US" sz="18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28600" y="2514600"/>
            <a:ext cx="8458200" cy="533400"/>
          </a:xfrm>
        </p:spPr>
        <p:txBody>
          <a:bodyPr>
            <a:noAutofit/>
          </a:bodyPr>
          <a:lstStyle/>
          <a:p>
            <a:pPr>
              <a:spcBef>
                <a:spcPts val="1800"/>
              </a:spcBef>
            </a:pPr>
            <a:r>
              <a:rPr lang="sr-Latn-CS" sz="1800" b="1" dirty="0" smtClean="0"/>
              <a:t>Pripremna faza – decembar 2014 – do februar 2015.</a:t>
            </a:r>
            <a:r>
              <a:rPr lang="sr-Latn-CS" sz="1800" dirty="0" smtClean="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164306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882610"/>
            <a:ext cx="9144000" cy="1975390"/>
          </a:xfrm>
          <a:prstGeom prst="rect">
            <a:avLst/>
          </a:prstGeom>
        </p:spPr>
      </p:pic>
      <p:sp>
        <p:nvSpPr>
          <p:cNvPr id="13" name="Title 1"/>
          <p:cNvSpPr txBox="1">
            <a:spLocks/>
          </p:cNvSpPr>
          <p:nvPr/>
        </p:nvSpPr>
        <p:spPr>
          <a:xfrm>
            <a:off x="457200" y="1752600"/>
            <a:ext cx="822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CS" sz="3000" b="1" i="0" u="none" strike="noStrike" kern="1200" cap="none" spc="0" normalizeH="0" baseline="0" noProof="0" dirty="0" smtClean="0">
                <a:ln>
                  <a:noFill/>
                </a:ln>
                <a:solidFill>
                  <a:schemeClr val="tx1"/>
                </a:solidFill>
                <a:effectLst/>
                <a:uLnTx/>
                <a:uFillTx/>
                <a:latin typeface="+mj-lt"/>
                <a:ea typeface="+mj-ea"/>
                <a:cs typeface="+mj-cs"/>
              </a:rPr>
              <a:t>Aktivnosti u pripremnoj fazi</a:t>
            </a:r>
            <a:endParaRPr kumimoji="0" lang="sr-Latn-CS" sz="3000" b="1" i="0" u="none" strike="noStrike" kern="1200" cap="none" spc="0" normalizeH="0" baseline="0" noProof="0" dirty="0">
              <a:ln>
                <a:noFill/>
              </a:ln>
              <a:solidFill>
                <a:schemeClr val="tx1"/>
              </a:solidFill>
              <a:effectLst/>
              <a:uLnTx/>
              <a:uFillTx/>
              <a:latin typeface="+mj-lt"/>
              <a:ea typeface="+mj-ea"/>
              <a:cs typeface="+mj-cs"/>
            </a:endParaRPr>
          </a:p>
        </p:txBody>
      </p:sp>
      <p:pic>
        <p:nvPicPr>
          <p:cNvPr id="17" name="Picture 16" descr="test2.png"/>
          <p:cNvPicPr>
            <a:picLocks noChangeAspect="1"/>
          </p:cNvPicPr>
          <p:nvPr/>
        </p:nvPicPr>
        <p:blipFill>
          <a:blip r:embed="rId5" cstate="print"/>
          <a:stretch>
            <a:fillRect/>
          </a:stretch>
        </p:blipFill>
        <p:spPr>
          <a:xfrm rot="301336">
            <a:off x="2446409" y="2531661"/>
            <a:ext cx="5335121" cy="3163684"/>
          </a:xfrm>
          <a:prstGeom prst="rect">
            <a:avLst/>
          </a:prstGeom>
          <a:solidFill>
            <a:srgbClr val="FFFFFF">
              <a:shade val="85000"/>
            </a:srgbClr>
          </a:solidFill>
          <a:ln w="101600" cap="sq">
            <a:solidFill>
              <a:srgbClr val="FDFDFD"/>
            </a:solidFill>
            <a:miter lim="800000"/>
          </a:ln>
          <a:effectLst>
            <a:glow rad="139700">
              <a:schemeClr val="accent5">
                <a:satMod val="175000"/>
                <a:alpha val="40000"/>
              </a:schemeClr>
            </a:glow>
            <a:outerShdw blurRad="57150" dist="37500" dir="7560000" sy="98000" kx="110000" ky="200000" algn="tl" rotWithShape="0">
              <a:srgbClr val="000000">
                <a:alpha val="20000"/>
              </a:srgbClr>
            </a:outerShdw>
            <a:reflection blurRad="6350" stA="50000" endA="300" endPos="90000" dir="5400000" sy="-100000" algn="bl" rotWithShape="0"/>
          </a:effectLst>
          <a:scene3d>
            <a:camera prst="perspectiveRelaxed">
              <a:rot lat="18960000" lon="0" rev="0"/>
            </a:camera>
            <a:lightRig rig="twoPt" dir="t">
              <a:rot lat="0" lon="0" rev="7200000"/>
            </a:lightRig>
          </a:scene3d>
          <a:sp3d prstMaterial="matte">
            <a:contourClr>
              <a:srgbClr val="FFFFFF"/>
            </a:contourClr>
          </a:sp3d>
        </p:spPr>
      </p:pic>
      <p:pic>
        <p:nvPicPr>
          <p:cNvPr id="18" name="Picture 17" descr="vezbaonica.png"/>
          <p:cNvPicPr>
            <a:picLocks noChangeAspect="1"/>
          </p:cNvPicPr>
          <p:nvPr/>
        </p:nvPicPr>
        <p:blipFill>
          <a:blip r:embed="rId6" cstate="print"/>
          <a:stretch>
            <a:fillRect/>
          </a:stretch>
        </p:blipFill>
        <p:spPr>
          <a:xfrm rot="457483">
            <a:off x="589532" y="4697021"/>
            <a:ext cx="5410668" cy="1206641"/>
          </a:xfrm>
          <a:prstGeom prst="rect">
            <a:avLst/>
          </a:prstGeom>
          <a:solidFill>
            <a:srgbClr val="FFFFFF">
              <a:shade val="85000"/>
            </a:srgbClr>
          </a:solidFill>
          <a:ln w="101600" cap="sq">
            <a:solidFill>
              <a:srgbClr val="FDFDFD"/>
            </a:solidFill>
            <a:miter lim="800000"/>
          </a:ln>
          <a:effectLst>
            <a:glow rad="139700">
              <a:schemeClr val="accent6">
                <a:lumMod val="75000"/>
                <a:alpha val="40000"/>
              </a:schemeClr>
            </a:glow>
            <a:outerShdw blurRad="57150" dist="37500" dir="7560000" sy="98000" kx="110000" ky="200000" algn="tl" rotWithShape="0">
              <a:srgbClr val="000000">
                <a:alpha val="20000"/>
              </a:srgbClr>
            </a:outerShdw>
            <a:reflection blurRad="6350" stA="50000" endA="300" endPos="90000" dir="5400000" sy="-100000" algn="bl" rotWithShape="0"/>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2000" fill="hold"/>
                                        <p:tgtEl>
                                          <p:spTgt spid="17"/>
                                        </p:tgtEl>
                                        <p:attrNameLst>
                                          <p:attrName>ppt_x</p:attrName>
                                        </p:attrNameLst>
                                      </p:cBhvr>
                                      <p:tavLst>
                                        <p:tav tm="0">
                                          <p:val>
                                            <p:strVal val="0-#ppt_w/2"/>
                                          </p:val>
                                        </p:tav>
                                        <p:tav tm="100000">
                                          <p:val>
                                            <p:strVal val="#ppt_x"/>
                                          </p:val>
                                        </p:tav>
                                      </p:tavLst>
                                    </p:anim>
                                    <p:anim calcmode="lin" valueType="num">
                                      <p:cBhvr additive="base">
                                        <p:cTn id="14" dur="20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47"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1564</TotalTime>
  <Words>2561</Words>
  <Application>Microsoft Office PowerPoint</Application>
  <PresentationFormat>On-screen Show (4:3)</PresentationFormat>
  <Paragraphs>269</Paragraphs>
  <Slides>33</Slides>
  <Notes>26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Tesla Info Kup 2015</vt:lpstr>
      <vt:lpstr>Slide 2</vt:lpstr>
      <vt:lpstr>Ciljevi takmičenja:</vt:lpstr>
      <vt:lpstr>Sadržaj takmičenja:</vt:lpstr>
      <vt:lpstr>Metode takmičenja:</vt:lpstr>
      <vt:lpstr>Metode takmičenja:</vt:lpstr>
      <vt:lpstr>Nivoi takmičenja:</vt:lpstr>
      <vt:lpstr>Aktivnosti u pripremnoj fazi</vt:lpstr>
      <vt:lpstr>Slide 9</vt:lpstr>
      <vt:lpstr>Aktivnosti u pripremnoj fazi</vt:lpstr>
      <vt:lpstr>Aktivnosti u pripremnoj fazi</vt:lpstr>
      <vt:lpstr>Aktivnosti u pripremnoj fazi</vt:lpstr>
      <vt:lpstr>Školski nivo takmičenja</vt:lpstr>
      <vt:lpstr>Školski nivo takmičenja</vt:lpstr>
      <vt:lpstr>Školski nivo takmičenja</vt:lpstr>
      <vt:lpstr>Rangiranje takmičara na školskom nivou</vt:lpstr>
      <vt:lpstr>Opštinski nivo takmičenja</vt:lpstr>
      <vt:lpstr>Rangiranje na opštinskom nivou</vt:lpstr>
      <vt:lpstr>Regionalni i republički nivo takmičenja</vt:lpstr>
      <vt:lpstr>Rangiranje na okružnom i republičkom nivou</vt:lpstr>
      <vt:lpstr>Tesla Info Kup 2011</vt:lpstr>
      <vt:lpstr>Tesla Info Kup 2012</vt:lpstr>
      <vt:lpstr>Tesla Info Kup 2013</vt:lpstr>
      <vt:lpstr>Tesla Info Kup 2014</vt:lpstr>
      <vt:lpstr>Tesla Info Kup 2014 – brojnost učešća</vt:lpstr>
      <vt:lpstr>Tesla Info Kup 2014</vt:lpstr>
      <vt:lpstr>Tesla Info Kup 2014 – postignuti rezultati</vt:lpstr>
      <vt:lpstr>Slide 28</vt:lpstr>
      <vt:lpstr>Uporedni pregled kroz 4 godine realizacije</vt:lpstr>
      <vt:lpstr>Slide 30</vt:lpstr>
      <vt:lpstr>Tesla Info Kup 2015 – prijave škola i takmičara</vt:lpstr>
      <vt:lpstr>Slide 32</vt:lpstr>
      <vt:lpstr>Slide 33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moca</dc:creator>
  <cp:lastModifiedBy>Corporate Edition</cp:lastModifiedBy>
  <cp:revision>170</cp:revision>
  <dcterms:created xsi:type="dcterms:W3CDTF">2012-02-26T20:38:43Z</dcterms:created>
  <dcterms:modified xsi:type="dcterms:W3CDTF">2014-12-06T01:30:01Z</dcterms:modified>
</cp:coreProperties>
</file>