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2" r:id="rId4"/>
    <p:sldId id="263" r:id="rId5"/>
    <p:sldId id="264" r:id="rId6"/>
    <p:sldId id="265" r:id="rId7"/>
    <p:sldId id="259" r:id="rId8"/>
    <p:sldId id="266" r:id="rId9"/>
    <p:sldId id="267" r:id="rId10"/>
    <p:sldId id="268" r:id="rId11"/>
    <p:sldId id="269" r:id="rId12"/>
    <p:sldId id="260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40" autoAdjust="0"/>
  </p:normalViewPr>
  <p:slideViewPr>
    <p:cSldViewPr snapToGrid="0">
      <p:cViewPr varScale="1">
        <p:scale>
          <a:sx n="87" d="100"/>
          <a:sy n="87" d="100"/>
        </p:scale>
        <p:origin x="14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3D05-E548-41AD-ADFC-818507881100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E947-FFF5-4A48-AAB3-CCAD1EDC5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60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3D05-E548-41AD-ADFC-818507881100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E947-FFF5-4A48-AAB3-CCAD1EDC5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2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3D05-E548-41AD-ADFC-818507881100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E947-FFF5-4A48-AAB3-CCAD1EDC5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53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3D05-E548-41AD-ADFC-818507881100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E947-FFF5-4A48-AAB3-CCAD1EDC5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6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3D05-E548-41AD-ADFC-818507881100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E947-FFF5-4A48-AAB3-CCAD1EDC5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5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3D05-E548-41AD-ADFC-818507881100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E947-FFF5-4A48-AAB3-CCAD1EDC5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6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3D05-E548-41AD-ADFC-818507881100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E947-FFF5-4A48-AAB3-CCAD1EDC5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17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3D05-E548-41AD-ADFC-818507881100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E947-FFF5-4A48-AAB3-CCAD1EDC5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3D05-E548-41AD-ADFC-818507881100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E947-FFF5-4A48-AAB3-CCAD1EDC5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07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3D05-E548-41AD-ADFC-818507881100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E947-FFF5-4A48-AAB3-CCAD1EDC5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19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3D05-E548-41AD-ADFC-818507881100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E947-FFF5-4A48-AAB3-CCAD1EDC5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7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43D05-E548-41AD-ADFC-818507881100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4E947-FFF5-4A48-AAB3-CCAD1EDC5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7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jp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1981200"/>
            <a:ext cx="2476500" cy="3333750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 smtClean="0">
                <a:solidFill>
                  <a:schemeClr val="accent4">
                    <a:lumMod val="50000"/>
                  </a:schemeClr>
                </a:solidFill>
              </a:rPr>
              <a:t>Tesla Info </a:t>
            </a:r>
            <a:r>
              <a:rPr lang="en-US" sz="6600" b="1" dirty="0" err="1" smtClean="0">
                <a:solidFill>
                  <a:schemeClr val="accent4">
                    <a:lumMod val="50000"/>
                  </a:schemeClr>
                </a:solidFill>
              </a:rPr>
              <a:t>Kup</a:t>
            </a:r>
            <a:r>
              <a:rPr lang="en-US" sz="66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6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6600" b="1" dirty="0" smtClean="0">
                <a:solidFill>
                  <a:schemeClr val="accent4">
                    <a:lumMod val="50000"/>
                  </a:schemeClr>
                </a:solidFill>
              </a:rPr>
              <a:t>2015</a:t>
            </a:r>
            <a:endParaRPr lang="en-US" sz="6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4075796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Razvoj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metoda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takmičenja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kroz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četvorogodišnje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iskustvo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u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organizaciji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: </a:t>
            </a: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preko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SMS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kviza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do Android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aplikacije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2610"/>
            <a:ext cx="9144000" cy="1975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4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2610"/>
            <a:ext cx="9144000" cy="19753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32" y="4693172"/>
            <a:ext cx="1672715" cy="16997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1981200"/>
            <a:ext cx="2476500" cy="333375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1550677"/>
            <a:ext cx="9143999" cy="409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 sz="2400" b="1" dirty="0" smtClean="0">
                <a:latin typeface="Calibri" panose="020F0502020204030204" pitchFamily="34" charset="0"/>
              </a:rPr>
              <a:t> - </a:t>
            </a:r>
            <a:r>
              <a:rPr lang="sr-Latn-RS" sz="2400" b="1" dirty="0" smtClean="0">
                <a:latin typeface="Calibri" panose="020F0502020204030204" pitchFamily="34" charset="0"/>
              </a:rPr>
              <a:t>Novine u 2015. godini</a:t>
            </a:r>
            <a:r>
              <a:rPr lang="en-US" sz="2400" b="1" dirty="0" smtClean="0">
                <a:latin typeface="Calibri" panose="020F0502020204030204" pitchFamily="34" charset="0"/>
              </a:rPr>
              <a:t> </a:t>
            </a:r>
            <a:r>
              <a:rPr lang="sr-Latn-CS" sz="2400" b="1" dirty="0" smtClean="0">
                <a:latin typeface="Calibri" panose="020F0502020204030204" pitchFamily="34" charset="0"/>
              </a:rPr>
              <a:t>-</a:t>
            </a:r>
            <a:endParaRPr lang="sr-Latn-CS" sz="2400" b="1" dirty="0">
              <a:latin typeface="Calibri" panose="020F0502020204030204" pitchFamily="34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33987" y="2220996"/>
            <a:ext cx="8610600" cy="2724622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r-Latn-CS" sz="1800" dirty="0" smtClean="0">
                <a:solidFill>
                  <a:schemeClr val="tx1"/>
                </a:solidFill>
              </a:rPr>
              <a:t>Razvoj multimedijalnih materijala za pripremu takmičenja na platformi za elektronsko učenje podeljen</a:t>
            </a:r>
            <a:r>
              <a:rPr lang="en-US" sz="1800" dirty="0" err="1" smtClean="0">
                <a:solidFill>
                  <a:schemeClr val="tx1"/>
                </a:solidFill>
              </a:rPr>
              <a:t>ih</a:t>
            </a:r>
            <a:r>
              <a:rPr lang="sr-Latn-CS" sz="1800" dirty="0" smtClean="0">
                <a:solidFill>
                  <a:schemeClr val="tx1"/>
                </a:solidFill>
              </a:rPr>
              <a:t> u </a:t>
            </a:r>
            <a:r>
              <a:rPr lang="en-US" sz="1800" dirty="0" smtClean="0">
                <a:solidFill>
                  <a:schemeClr val="tx1"/>
                </a:solidFill>
              </a:rPr>
              <a:t>4</a:t>
            </a:r>
            <a:r>
              <a:rPr lang="sr-Latn-CS" sz="1800" dirty="0" smtClean="0">
                <a:solidFill>
                  <a:schemeClr val="tx1"/>
                </a:solidFill>
              </a:rPr>
              <a:t> oblasti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</a:t>
            </a:r>
            <a:r>
              <a:rPr lang="en-US" sz="1800" dirty="0" smtClean="0">
                <a:solidFill>
                  <a:schemeClr val="tx1"/>
                </a:solidFill>
              </a:rPr>
              <a:t> 7 </a:t>
            </a:r>
            <a:r>
              <a:rPr lang="en-US" sz="1800" dirty="0" err="1" smtClean="0">
                <a:solidFill>
                  <a:schemeClr val="tx1"/>
                </a:solidFill>
              </a:rPr>
              <a:t>kurseva</a:t>
            </a:r>
            <a:r>
              <a:rPr lang="en-US" sz="1800" dirty="0" smtClean="0">
                <a:solidFill>
                  <a:schemeClr val="tx1"/>
                </a:solidFill>
              </a:rPr>
              <a:t>:</a:t>
            </a:r>
          </a:p>
          <a:p>
            <a:pPr marL="742950" lvl="1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</a:rPr>
              <a:t>Hardver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računarskog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sr-Latn-RS" sz="1400" dirty="0">
                <a:solidFill>
                  <a:schemeClr val="tx1"/>
                </a:solidFill>
              </a:rPr>
              <a:t>s</a:t>
            </a:r>
            <a:r>
              <a:rPr lang="en-US" sz="1400" dirty="0" err="1" smtClean="0">
                <a:solidFill>
                  <a:schemeClr val="tx1"/>
                </a:solidFill>
              </a:rPr>
              <a:t>istema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742950" lvl="1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Software </a:t>
            </a:r>
            <a:r>
              <a:rPr lang="en-US" sz="1400" dirty="0" err="1">
                <a:solidFill>
                  <a:schemeClr val="tx1"/>
                </a:solidFill>
              </a:rPr>
              <a:t>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operativni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s</a:t>
            </a:r>
            <a:r>
              <a:rPr lang="sr-Latn-RS" sz="1400" dirty="0" smtClean="0">
                <a:solidFill>
                  <a:schemeClr val="tx1"/>
                </a:solidFill>
              </a:rPr>
              <a:t>i</a:t>
            </a:r>
            <a:r>
              <a:rPr lang="en-US" sz="1400" dirty="0" smtClean="0">
                <a:solidFill>
                  <a:schemeClr val="tx1"/>
                </a:solidFill>
              </a:rPr>
              <a:t>stem</a:t>
            </a:r>
            <a:r>
              <a:rPr lang="sr-Latn-RS" sz="1400" dirty="0" smtClean="0">
                <a:solidFill>
                  <a:schemeClr val="tx1"/>
                </a:solidFill>
              </a:rPr>
              <a:t>i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742950" lvl="1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chemeClr val="tx1"/>
                </a:solidFill>
              </a:rPr>
              <a:t>Multimedija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742950" lvl="1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Ra</a:t>
            </a:r>
            <a:r>
              <a:rPr lang="sr-Latn-RS" sz="1400" dirty="0" smtClean="0">
                <a:solidFill>
                  <a:schemeClr val="tx1"/>
                </a:solidFill>
              </a:rPr>
              <a:t>čunarske mreže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742950" lvl="1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</a:rPr>
              <a:t>Obrada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teksta</a:t>
            </a:r>
            <a:r>
              <a:rPr lang="en-US" sz="1400" dirty="0">
                <a:solidFill>
                  <a:schemeClr val="tx1"/>
                </a:solidFill>
              </a:rPr>
              <a:t> - MS Word </a:t>
            </a:r>
            <a:r>
              <a:rPr lang="en-US" sz="1400" dirty="0" smtClean="0">
                <a:solidFill>
                  <a:schemeClr val="tx1"/>
                </a:solidFill>
              </a:rPr>
              <a:t>2010</a:t>
            </a:r>
          </a:p>
          <a:p>
            <a:pPr marL="742950" lvl="1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</a:rPr>
              <a:t>Tabelarni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proračuni</a:t>
            </a:r>
            <a:r>
              <a:rPr lang="en-US" sz="1400" dirty="0">
                <a:solidFill>
                  <a:schemeClr val="tx1"/>
                </a:solidFill>
              </a:rPr>
              <a:t> - MS Excel </a:t>
            </a:r>
            <a:r>
              <a:rPr lang="en-US" sz="1400" dirty="0" smtClean="0">
                <a:solidFill>
                  <a:schemeClr val="tx1"/>
                </a:solidFill>
              </a:rPr>
              <a:t>2010</a:t>
            </a:r>
          </a:p>
          <a:p>
            <a:pPr marL="742950" lvl="1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chemeClr val="tx1"/>
                </a:solidFill>
              </a:rPr>
              <a:t>Multimedijalne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preyentacije</a:t>
            </a:r>
            <a:r>
              <a:rPr lang="en-US" sz="1400" dirty="0" smtClean="0">
                <a:solidFill>
                  <a:schemeClr val="tx1"/>
                </a:solidFill>
              </a:rPr>
              <a:t> – MS Power Point</a:t>
            </a:r>
          </a:p>
          <a:p>
            <a:pPr lvl="1" algn="l">
              <a:spcBef>
                <a:spcPts val="600"/>
              </a:spcBef>
            </a:pPr>
            <a:endParaRPr lang="sr-Latn-RS" sz="1400" dirty="0" smtClean="0">
              <a:solidFill>
                <a:schemeClr val="tx1"/>
              </a:solidFill>
            </a:endParaRPr>
          </a:p>
          <a:p>
            <a:pPr lvl="1" algn="l">
              <a:spcBef>
                <a:spcPts val="1800"/>
              </a:spcBef>
            </a:pPr>
            <a:endParaRPr lang="en-US" sz="1400" dirty="0">
              <a:solidFill>
                <a:schemeClr val="tx1"/>
              </a:solidFill>
            </a:endParaRPr>
          </a:p>
          <a:p>
            <a:pPr marL="742950" lvl="1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spcBef>
                <a:spcPts val="1800"/>
              </a:spcBef>
            </a:pPr>
            <a:endParaRPr lang="sr-Latn-CS" sz="1600" b="1" i="1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903" y="2706824"/>
            <a:ext cx="952500" cy="9486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427" y="2710404"/>
            <a:ext cx="1028972" cy="1003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373" y="2703481"/>
            <a:ext cx="992777" cy="992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48" y="3749415"/>
            <a:ext cx="1118428" cy="9461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312" y="3749415"/>
            <a:ext cx="1116316" cy="9443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3987" y="5210273"/>
            <a:ext cx="6099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Pro</a:t>
            </a:r>
            <a:r>
              <a:rPr lang="sr-Latn-RS" dirty="0"/>
              <a:t>širenje baze pitanja zasnovanih na Blumovoj taksonomiji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4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5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430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1981200"/>
            <a:ext cx="2476500" cy="3333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102" y="3166417"/>
            <a:ext cx="4971592" cy="2692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20973478" lon="930777" rev="21214463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2610"/>
            <a:ext cx="9144000" cy="19753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1473733"/>
            <a:ext cx="9143999" cy="409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 sz="2400" b="1" dirty="0" smtClean="0">
                <a:latin typeface="Calibri" panose="020F0502020204030204" pitchFamily="34" charset="0"/>
              </a:rPr>
              <a:t> - </a:t>
            </a:r>
            <a:r>
              <a:rPr lang="sr-Latn-RS" sz="2400" b="1" dirty="0" smtClean="0">
                <a:latin typeface="Calibri" panose="020F0502020204030204" pitchFamily="34" charset="0"/>
              </a:rPr>
              <a:t>Novine u 2015. godini</a:t>
            </a:r>
            <a:r>
              <a:rPr lang="en-US" sz="2400" b="1" dirty="0" smtClean="0">
                <a:latin typeface="Calibri" panose="020F0502020204030204" pitchFamily="34" charset="0"/>
              </a:rPr>
              <a:t> </a:t>
            </a:r>
            <a:r>
              <a:rPr lang="sr-Latn-CS" sz="2400" b="1" dirty="0" smtClean="0">
                <a:latin typeface="Calibri" panose="020F0502020204030204" pitchFamily="34" charset="0"/>
              </a:rPr>
              <a:t>-</a:t>
            </a:r>
            <a:endParaRPr lang="sr-Latn-CS" sz="2400" b="1" dirty="0">
              <a:latin typeface="Calibri" panose="020F0502020204030204" pitchFamily="34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50520" y="1999769"/>
            <a:ext cx="8610600" cy="1290130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chemeClr val="tx1"/>
                </a:solidFill>
              </a:rPr>
              <a:t>Razvoj</a:t>
            </a:r>
            <a:r>
              <a:rPr lang="sr-Latn-RS" sz="1800" dirty="0" smtClean="0">
                <a:solidFill>
                  <a:schemeClr val="tx1"/>
                </a:solidFill>
              </a:rPr>
              <a:t> novog veb portala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sr-Latn-RS" sz="1800" dirty="0" smtClean="0">
                <a:solidFill>
                  <a:schemeClr val="tx1"/>
                </a:solidFill>
              </a:rPr>
              <a:t>koji omogućava</a:t>
            </a:r>
            <a:r>
              <a:rPr lang="en-US" sz="1800" dirty="0" smtClean="0">
                <a:solidFill>
                  <a:schemeClr val="tx1"/>
                </a:solidFill>
              </a:rPr>
              <a:t>:</a:t>
            </a:r>
          </a:p>
          <a:p>
            <a:pPr marL="742950" lvl="1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a</a:t>
            </a:r>
            <a:r>
              <a:rPr lang="sr-Latn-RS" sz="1400" dirty="0" smtClean="0">
                <a:solidFill>
                  <a:schemeClr val="tx1"/>
                </a:solidFill>
              </a:rPr>
              <a:t>žuriranje podataka o takmičenjima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sr-Latn-RS" sz="1400" dirty="0" smtClean="0">
                <a:solidFill>
                  <a:schemeClr val="tx1"/>
                </a:solidFill>
              </a:rPr>
              <a:t>učesnici</a:t>
            </a:r>
            <a:r>
              <a:rPr lang="en-US" sz="1400" dirty="0" smtClean="0">
                <a:solidFill>
                  <a:schemeClr val="tx1"/>
                </a:solidFill>
              </a:rPr>
              <a:t>ma</a:t>
            </a:r>
            <a:r>
              <a:rPr lang="sr-Latn-RS" sz="1400" dirty="0" smtClean="0">
                <a:solidFill>
                  <a:schemeClr val="tx1"/>
                </a:solidFill>
              </a:rPr>
              <a:t>, mentori</a:t>
            </a:r>
            <a:r>
              <a:rPr lang="en-US" sz="1400" dirty="0" smtClean="0">
                <a:solidFill>
                  <a:schemeClr val="tx1"/>
                </a:solidFill>
              </a:rPr>
              <a:t>ma</a:t>
            </a:r>
            <a:r>
              <a:rPr lang="sr-Latn-RS" sz="1400" dirty="0" smtClean="0">
                <a:solidFill>
                  <a:schemeClr val="tx1"/>
                </a:solidFill>
              </a:rPr>
              <a:t>, škol</a:t>
            </a:r>
            <a:r>
              <a:rPr lang="en-US" sz="1400" dirty="0" err="1" smtClean="0">
                <a:solidFill>
                  <a:schemeClr val="tx1"/>
                </a:solidFill>
              </a:rPr>
              <a:t>ama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i</a:t>
            </a:r>
            <a:r>
              <a:rPr lang="sr-Latn-RS" sz="1400" dirty="0" smtClean="0">
                <a:solidFill>
                  <a:schemeClr val="tx1"/>
                </a:solidFill>
              </a:rPr>
              <a:t> timovi</a:t>
            </a:r>
            <a:r>
              <a:rPr lang="en-US" sz="1400" dirty="0" smtClean="0">
                <a:solidFill>
                  <a:schemeClr val="tx1"/>
                </a:solidFill>
              </a:rPr>
              <a:t>ma</a:t>
            </a:r>
            <a:r>
              <a:rPr lang="sr-Latn-RS" sz="1400" dirty="0" smtClean="0">
                <a:solidFill>
                  <a:schemeClr val="tx1"/>
                </a:solidFill>
              </a:rPr>
              <a:t> 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742950" lvl="1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chemeClr val="tx1"/>
                </a:solidFill>
              </a:rPr>
              <a:t>ažuriranje baze pitanja za andorid kviz</a:t>
            </a:r>
            <a:endParaRPr lang="en-US" sz="1400" dirty="0">
              <a:solidFill>
                <a:schemeClr val="tx1"/>
              </a:solidFill>
            </a:endParaRPr>
          </a:p>
          <a:p>
            <a:pPr marL="742950" lvl="1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</a:rPr>
              <a:t>a</a:t>
            </a:r>
            <a:r>
              <a:rPr lang="en-US" sz="1400" dirty="0" err="1" smtClean="0">
                <a:solidFill>
                  <a:schemeClr val="tx1"/>
                </a:solidFill>
              </a:rPr>
              <a:t>nalizu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pregled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statisti</a:t>
            </a:r>
            <a:r>
              <a:rPr lang="sr-Latn-RS" sz="1400" dirty="0" smtClean="0">
                <a:solidFill>
                  <a:schemeClr val="tx1"/>
                </a:solidFill>
              </a:rPr>
              <a:t>č</a:t>
            </a:r>
            <a:r>
              <a:rPr lang="en-US" sz="1400" dirty="0" err="1" smtClean="0">
                <a:solidFill>
                  <a:schemeClr val="tx1"/>
                </a:solidFill>
              </a:rPr>
              <a:t>kih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izve</a:t>
            </a:r>
            <a:r>
              <a:rPr lang="sr-Latn-RS" sz="1400" dirty="0">
                <a:solidFill>
                  <a:schemeClr val="tx1"/>
                </a:solidFill>
              </a:rPr>
              <a:t>š</a:t>
            </a:r>
            <a:r>
              <a:rPr lang="en-US" sz="1400" dirty="0" err="1" smtClean="0">
                <a:solidFill>
                  <a:schemeClr val="tx1"/>
                </a:solidFill>
              </a:rPr>
              <a:t>taja</a:t>
            </a:r>
            <a:r>
              <a:rPr lang="sr-Latn-RS" sz="1400" dirty="0" smtClean="0">
                <a:solidFill>
                  <a:schemeClr val="tx1"/>
                </a:solidFill>
              </a:rPr>
              <a:t> na održanim takmičenjima</a:t>
            </a:r>
            <a:endParaRPr lang="en-US" sz="1400" dirty="0" smtClean="0">
              <a:solidFill>
                <a:schemeClr val="tx1"/>
              </a:solidFill>
            </a:endParaRPr>
          </a:p>
          <a:p>
            <a:pPr lvl="1" algn="l">
              <a:spcBef>
                <a:spcPts val="600"/>
              </a:spcBef>
            </a:pPr>
            <a:endParaRPr lang="en-US" sz="1400" dirty="0" smtClean="0">
              <a:solidFill>
                <a:schemeClr val="tx1"/>
              </a:solidFill>
            </a:endParaRPr>
          </a:p>
          <a:p>
            <a:pPr lvl="1" algn="l">
              <a:spcBef>
                <a:spcPts val="1800"/>
              </a:spcBef>
            </a:pP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spcBef>
                <a:spcPts val="1800"/>
              </a:spcBef>
            </a:pPr>
            <a:endParaRPr lang="sr-Latn-CS" sz="1600" b="1" i="1" dirty="0" smtClean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32" y="3716317"/>
            <a:ext cx="4090701" cy="2215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21236049" lon="571268" rev="21253092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" y="4378724"/>
            <a:ext cx="3089910" cy="1673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21220384" lon="601954" rev="21077452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2091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ikola\Desktop\TIK\Prezentacija\pitanja-i-odgovori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14600"/>
            <a:ext cx="3786332" cy="29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6764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Pitanja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2610"/>
            <a:ext cx="9144000" cy="1975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4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8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30480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HVALA NA PA</a:t>
            </a:r>
            <a:r>
              <a:rPr lang="sr-Latn-RS" sz="3200" b="1" dirty="0" smtClean="0">
                <a:solidFill>
                  <a:schemeClr val="accent4">
                    <a:lumMod val="50000"/>
                  </a:schemeClr>
                </a:solidFill>
              </a:rPr>
              <a:t>ŽNJI !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2610"/>
            <a:ext cx="9144000" cy="19753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4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9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2610"/>
            <a:ext cx="9144000" cy="19753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732" y="4773303"/>
            <a:ext cx="2001237" cy="16614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1981200"/>
            <a:ext cx="2476500" cy="333375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755505"/>
            <a:ext cx="8686800" cy="335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800"/>
              </a:spcBef>
            </a:pPr>
            <a:r>
              <a:rPr lang="sr-Latn-RS" sz="2000" b="1" i="1" dirty="0" smtClean="0">
                <a:solidFill>
                  <a:schemeClr val="tx1"/>
                </a:solidFill>
              </a:rPr>
              <a:t>Ciljevi i </a:t>
            </a:r>
            <a:r>
              <a:rPr lang="en-US" sz="2000" b="1" i="1" dirty="0" err="1" smtClean="0">
                <a:solidFill>
                  <a:schemeClr val="tx1"/>
                </a:solidFill>
              </a:rPr>
              <a:t>Idej</a:t>
            </a:r>
            <a:r>
              <a:rPr lang="sr-Latn-RS" sz="2000" b="1" i="1" dirty="0" smtClean="0">
                <a:solidFill>
                  <a:schemeClr val="tx1"/>
                </a:solidFill>
              </a:rPr>
              <a:t>e</a:t>
            </a:r>
            <a:r>
              <a:rPr lang="sr-Latn-CS" sz="2000" dirty="0" smtClean="0">
                <a:solidFill>
                  <a:schemeClr val="tx1"/>
                </a:solidFill>
              </a:rPr>
              <a:t>:</a:t>
            </a:r>
          </a:p>
          <a:p>
            <a:pPr marL="742950" lvl="1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r-Latn-CS" sz="1800" dirty="0" smtClean="0">
                <a:solidFill>
                  <a:schemeClr val="tx1"/>
                </a:solidFill>
              </a:rPr>
              <a:t>Napraviti takmičenje koje će biti drugačije od drugih takmičenja za učenike osnovn</a:t>
            </a:r>
            <a:r>
              <a:rPr lang="en-US" sz="1800" dirty="0" err="1" smtClean="0">
                <a:solidFill>
                  <a:schemeClr val="tx1"/>
                </a:solidFill>
              </a:rPr>
              <a:t>i</a:t>
            </a:r>
            <a:r>
              <a:rPr lang="sr-Latn-CS" sz="1800" dirty="0" smtClean="0">
                <a:solidFill>
                  <a:schemeClr val="tx1"/>
                </a:solidFill>
              </a:rPr>
              <a:t>h škola</a:t>
            </a:r>
          </a:p>
          <a:p>
            <a:pPr marL="742950" lvl="1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r-Latn-CS" sz="1800" dirty="0" smtClean="0">
                <a:solidFill>
                  <a:schemeClr val="tx1"/>
                </a:solidFill>
              </a:rPr>
              <a:t>Koristiti savremene informaciono - komunikacione tehnologije u procesu testiranja učenika  </a:t>
            </a:r>
          </a:p>
          <a:p>
            <a:pPr marL="742950" lvl="1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r-Latn-CS" sz="1800" dirty="0" smtClean="0">
                <a:solidFill>
                  <a:schemeClr val="tx1"/>
                </a:solidFill>
              </a:rPr>
              <a:t>Standardizacija korišćenja modernih informacionih tehnologija.</a:t>
            </a:r>
          </a:p>
          <a:p>
            <a:pPr marL="742950" lvl="1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r-Latn-CS" sz="1800" dirty="0" smtClean="0">
                <a:solidFill>
                  <a:schemeClr val="tx1"/>
                </a:solidFill>
              </a:rPr>
              <a:t>Učiniti </a:t>
            </a:r>
            <a:r>
              <a:rPr lang="sr-Latn-CS" sz="1800" dirty="0">
                <a:solidFill>
                  <a:schemeClr val="tx1"/>
                </a:solidFill>
              </a:rPr>
              <a:t>takmičenje interesantim i privlačnim učenicima </a:t>
            </a:r>
            <a:r>
              <a:rPr lang="sr-Latn-CS" sz="1800" dirty="0" smtClean="0">
                <a:solidFill>
                  <a:schemeClr val="tx1"/>
                </a:solidFill>
              </a:rPr>
              <a:t>sa dozom </a:t>
            </a:r>
            <a:r>
              <a:rPr lang="sr-Latn-CS" sz="1800" dirty="0">
                <a:solidFill>
                  <a:schemeClr val="tx1"/>
                </a:solidFill>
              </a:rPr>
              <a:t>sportskog </a:t>
            </a:r>
            <a:r>
              <a:rPr lang="sr-Latn-CS" sz="1800" dirty="0" smtClean="0">
                <a:solidFill>
                  <a:schemeClr val="tx1"/>
                </a:solidFill>
              </a:rPr>
              <a:t>duha </a:t>
            </a:r>
            <a:endParaRPr lang="sr-Cyrl-RS" sz="1800" dirty="0" smtClean="0">
              <a:solidFill>
                <a:schemeClr val="tx1"/>
              </a:solidFill>
            </a:endParaRPr>
          </a:p>
          <a:p>
            <a:pPr marL="742950" lvl="1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r-Latn-CS" sz="1800" dirty="0" smtClean="0">
                <a:solidFill>
                  <a:schemeClr val="tx1"/>
                </a:solidFill>
              </a:rPr>
              <a:t>Popularizacija informacionih i komunikacionih tehnologija.</a:t>
            </a:r>
            <a:endParaRPr lang="sr-Cyrl-RS" sz="1800" dirty="0" smtClean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4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1981200"/>
            <a:ext cx="2476500" cy="333375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1594812"/>
            <a:ext cx="9143999" cy="409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 sz="2400" b="1" dirty="0" smtClean="0">
                <a:latin typeface="Calibri" panose="020F0502020204030204" pitchFamily="34" charset="0"/>
              </a:rPr>
              <a:t> - Metode takmičenja </a:t>
            </a:r>
            <a:r>
              <a:rPr lang="en-US" sz="2400" b="1" dirty="0" smtClean="0">
                <a:latin typeface="Calibri" panose="020F0502020204030204" pitchFamily="34" charset="0"/>
              </a:rPr>
              <a:t>do 2014. </a:t>
            </a:r>
            <a:r>
              <a:rPr lang="en-US" sz="2400" b="1" dirty="0" err="1" smtClean="0">
                <a:latin typeface="Calibri" panose="020F0502020204030204" pitchFamily="34" charset="0"/>
              </a:rPr>
              <a:t>godine</a:t>
            </a:r>
            <a:r>
              <a:rPr lang="en-US" sz="2400" b="1" dirty="0" smtClean="0">
                <a:latin typeface="Calibri" panose="020F0502020204030204" pitchFamily="34" charset="0"/>
              </a:rPr>
              <a:t> </a:t>
            </a:r>
            <a:r>
              <a:rPr lang="sr-Latn-CS" sz="2400" b="1" dirty="0" smtClean="0">
                <a:latin typeface="Calibri" panose="020F0502020204030204" pitchFamily="34" charset="0"/>
              </a:rPr>
              <a:t>-</a:t>
            </a:r>
            <a:endParaRPr lang="sr-Latn-CS" sz="2400" b="1" dirty="0">
              <a:latin typeface="Calibri" panose="020F050202020403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2209800"/>
            <a:ext cx="8686800" cy="1877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800"/>
              </a:spcBef>
            </a:pPr>
            <a:r>
              <a:rPr lang="sr-Latn-CS" sz="2000" b="1" i="1" dirty="0" smtClean="0">
                <a:solidFill>
                  <a:schemeClr val="tx1"/>
                </a:solidFill>
              </a:rPr>
              <a:t>Kompjuterski test (Moodle Info Test) </a:t>
            </a:r>
            <a:r>
              <a:rPr lang="sr-Latn-CS" sz="2000" dirty="0" smtClean="0">
                <a:solidFill>
                  <a:schemeClr val="tx1"/>
                </a:solidFill>
              </a:rPr>
              <a:t>– na svim nivoima takmičenja:</a:t>
            </a:r>
          </a:p>
          <a:p>
            <a:pPr marL="628650" lvl="1" indent="-1714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r-Latn-CS" sz="1200" dirty="0" smtClean="0">
                <a:solidFill>
                  <a:schemeClr val="tx1"/>
                </a:solidFill>
              </a:rPr>
              <a:t>Neposredno testiranje učenika na kompjuterima po principu: jedan učesnik - jedan kompjuter.</a:t>
            </a:r>
            <a:endParaRPr lang="sr-Cyrl-RS" sz="1200" dirty="0" smtClean="0">
              <a:solidFill>
                <a:schemeClr val="tx1"/>
              </a:solidFill>
            </a:endParaRPr>
          </a:p>
          <a:p>
            <a:pPr marL="628650" lvl="1" indent="-1714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r-Latn-CS" sz="1200" dirty="0" smtClean="0">
                <a:solidFill>
                  <a:schemeClr val="tx1"/>
                </a:solidFill>
              </a:rPr>
              <a:t>Testovi su formiraju tako da se iz svake od četiri kategorije pitanja (hardver, računarske mreže i internet, softver-osnovni pojmovi i operativni sistem) bira po pet slučajnih pitanja. </a:t>
            </a:r>
            <a:endParaRPr lang="sr-Cyrl-RS" sz="1200" dirty="0" smtClean="0">
              <a:solidFill>
                <a:schemeClr val="tx1"/>
              </a:solidFill>
            </a:endParaRPr>
          </a:p>
          <a:p>
            <a:pPr marL="628650" lvl="1" indent="-1714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r-Latn-CS" sz="1200" dirty="0" smtClean="0">
                <a:solidFill>
                  <a:schemeClr val="tx1"/>
                </a:solidFill>
              </a:rPr>
              <a:t>Svaki učesnik takmičenja dobija svoj set pitanja i ima na raspolaganju 45 minuta da pruži odgovore. </a:t>
            </a:r>
          </a:p>
          <a:p>
            <a:pPr algn="l">
              <a:spcBef>
                <a:spcPts val="1800"/>
              </a:spcBef>
            </a:pPr>
            <a:endParaRPr lang="sr-Latn-CS" sz="200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82610"/>
            <a:ext cx="9144000" cy="197539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4193905"/>
            <a:ext cx="7781581" cy="335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800"/>
              </a:spcBef>
            </a:pPr>
            <a:r>
              <a:rPr lang="sr-Latn-CS" sz="2000" b="1" i="1" dirty="0" smtClean="0">
                <a:solidFill>
                  <a:schemeClr val="tx1"/>
                </a:solidFill>
              </a:rPr>
              <a:t>SMS kviz </a:t>
            </a:r>
            <a:r>
              <a:rPr lang="sr-Latn-CS" sz="2000" dirty="0" smtClean="0">
                <a:solidFill>
                  <a:schemeClr val="tx1"/>
                </a:solidFill>
              </a:rPr>
              <a:t>– za okružni i republički nivo takmičenja:</a:t>
            </a:r>
          </a:p>
          <a:p>
            <a:pPr marL="628650" lvl="1" indent="-1714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r-Latn-CS" sz="1200" dirty="0" smtClean="0">
                <a:solidFill>
                  <a:schemeClr val="tx1"/>
                </a:solidFill>
              </a:rPr>
              <a:t>Klasično kviz takmičenje sa javnim pitanjima  i odgovorima. </a:t>
            </a:r>
            <a:endParaRPr lang="sr-Cyrl-RS" sz="1200" dirty="0" smtClean="0">
              <a:solidFill>
                <a:schemeClr val="tx1"/>
              </a:solidFill>
            </a:endParaRPr>
          </a:p>
          <a:p>
            <a:pPr marL="628650" lvl="1" indent="-1714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r-Latn-CS" sz="1200" dirty="0" smtClean="0">
                <a:solidFill>
                  <a:schemeClr val="tx1"/>
                </a:solidFill>
              </a:rPr>
              <a:t>Svi učesnici takmičenja putem SMS poruka, šalju odgovore na kviz.</a:t>
            </a:r>
            <a:endParaRPr lang="sr-Cyrl-RS" sz="1200" dirty="0" smtClean="0">
              <a:solidFill>
                <a:schemeClr val="tx1"/>
              </a:solidFill>
            </a:endParaRPr>
          </a:p>
          <a:p>
            <a:pPr marL="628650" lvl="1" indent="-1714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r-Latn-CS" sz="1200" dirty="0" smtClean="0">
                <a:solidFill>
                  <a:schemeClr val="tx1"/>
                </a:solidFill>
              </a:rPr>
              <a:t>Svaki od odgovora sadrži samo redni broj pitanja i slovo koje označava jedan od ponuđenih odgovora (npr. 3a) tako da je pisanje poruka krajnje jednostavno.</a:t>
            </a:r>
            <a:endParaRPr lang="sr-Latn-CS" sz="12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4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1539727"/>
            <a:ext cx="9143999" cy="409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 sz="2400" b="1" dirty="0" smtClean="0">
                <a:latin typeface="Calibri" panose="020F0502020204030204" pitchFamily="34" charset="0"/>
              </a:rPr>
              <a:t> - </a:t>
            </a:r>
            <a:r>
              <a:rPr lang="en-US" sz="2400" b="1" dirty="0" err="1" smtClean="0">
                <a:latin typeface="Calibri" panose="020F0502020204030204" pitchFamily="34" charset="0"/>
              </a:rPr>
              <a:t>Iskustva</a:t>
            </a:r>
            <a:r>
              <a:rPr lang="en-US" sz="2400" b="1" dirty="0" smtClean="0">
                <a:latin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</a:rPr>
              <a:t>za</a:t>
            </a:r>
            <a:r>
              <a:rPr lang="en-US" sz="2400" b="1" dirty="0" smtClean="0">
                <a:latin typeface="Calibri" panose="020F0502020204030204" pitchFamily="34" charset="0"/>
              </a:rPr>
              <a:t> </a:t>
            </a:r>
            <a:r>
              <a:rPr lang="sr-Latn-RS" sz="2400" b="1" dirty="0" smtClean="0">
                <a:latin typeface="Calibri" panose="020F0502020204030204" pitchFamily="34" charset="0"/>
              </a:rPr>
              <a:t>k</a:t>
            </a:r>
            <a:r>
              <a:rPr lang="en-US" sz="2400" b="1" dirty="0" err="1" smtClean="0">
                <a:latin typeface="Calibri" panose="020F0502020204030204" pitchFamily="34" charset="0"/>
              </a:rPr>
              <a:t>oncept</a:t>
            </a:r>
            <a:r>
              <a:rPr lang="en-US" sz="2400" b="1" dirty="0" smtClean="0">
                <a:latin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</a:rPr>
              <a:t>takmi</a:t>
            </a:r>
            <a:r>
              <a:rPr lang="sr-Latn-RS" sz="2400" b="1" dirty="0" smtClean="0">
                <a:latin typeface="Calibri" panose="020F0502020204030204" pitchFamily="34" charset="0"/>
              </a:rPr>
              <a:t>čenja</a:t>
            </a:r>
            <a:r>
              <a:rPr lang="sr-Latn-CS" sz="2400" b="1" dirty="0" smtClean="0">
                <a:latin typeface="Calibri" panose="020F0502020204030204" pitchFamily="34" charset="0"/>
              </a:rPr>
              <a:t> </a:t>
            </a:r>
            <a:r>
              <a:rPr lang="en-US" sz="2400" b="1" dirty="0" smtClean="0">
                <a:latin typeface="Calibri" panose="020F0502020204030204" pitchFamily="34" charset="0"/>
              </a:rPr>
              <a:t>do 2014. </a:t>
            </a:r>
            <a:r>
              <a:rPr lang="en-US" sz="2400" b="1" dirty="0" err="1" smtClean="0">
                <a:latin typeface="Calibri" panose="020F0502020204030204" pitchFamily="34" charset="0"/>
              </a:rPr>
              <a:t>godine</a:t>
            </a:r>
            <a:r>
              <a:rPr lang="en-US" sz="2400" b="1" dirty="0" smtClean="0">
                <a:latin typeface="Calibri" panose="020F0502020204030204" pitchFamily="34" charset="0"/>
              </a:rPr>
              <a:t> </a:t>
            </a:r>
            <a:r>
              <a:rPr lang="sr-Latn-CS" sz="2400" b="1" dirty="0" smtClean="0">
                <a:latin typeface="Calibri" panose="020F0502020204030204" pitchFamily="34" charset="0"/>
              </a:rPr>
              <a:t>-</a:t>
            </a:r>
            <a:endParaRPr lang="sr-Latn-CS" sz="2400" b="1" dirty="0">
              <a:latin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2610"/>
            <a:ext cx="9144000" cy="197539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15686" y="1981200"/>
            <a:ext cx="8610600" cy="2050973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800"/>
              </a:spcBef>
            </a:pPr>
            <a:r>
              <a:rPr lang="sr-Latn-CS" sz="2000" b="1" i="1" dirty="0" smtClean="0">
                <a:solidFill>
                  <a:schemeClr val="tx1"/>
                </a:solidFill>
              </a:rPr>
              <a:t>Kompjuterski test </a:t>
            </a:r>
            <a:r>
              <a:rPr lang="en-US" sz="2000" b="1" i="1" dirty="0" smtClean="0">
                <a:solidFill>
                  <a:schemeClr val="tx1"/>
                </a:solidFill>
              </a:rPr>
              <a:t>:</a:t>
            </a:r>
            <a:endParaRPr lang="sr-Latn-CS" sz="2000" b="1" i="1" dirty="0" smtClean="0">
              <a:solidFill>
                <a:schemeClr val="tx1"/>
              </a:solidFill>
            </a:endParaRPr>
          </a:p>
          <a:p>
            <a:pPr marL="274320" indent="-28575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1200" dirty="0" err="1" smtClean="0">
                <a:solidFill>
                  <a:schemeClr val="tx1"/>
                </a:solidFill>
              </a:rPr>
              <a:t>lako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konfigurisanje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sistema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sr-Latn-CS" sz="1200" dirty="0" smtClean="0">
                <a:solidFill>
                  <a:schemeClr val="tx1"/>
                </a:solidFill>
              </a:rPr>
              <a:t>  </a:t>
            </a:r>
          </a:p>
          <a:p>
            <a:pPr marL="274320" indent="-28575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1200" dirty="0" err="1" smtClean="0">
                <a:solidFill>
                  <a:schemeClr val="tx1"/>
                </a:solidFill>
              </a:rPr>
              <a:t>funcionisanje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stanje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sistema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zavi</a:t>
            </a:r>
            <a:r>
              <a:rPr lang="sr-Latn-RS" sz="1200" dirty="0" smtClean="0">
                <a:solidFill>
                  <a:schemeClr val="tx1"/>
                </a:solidFill>
              </a:rPr>
              <a:t>s</a:t>
            </a:r>
            <a:r>
              <a:rPr lang="en-US" sz="1200" dirty="0" err="1" smtClean="0">
                <a:solidFill>
                  <a:schemeClr val="tx1"/>
                </a:solidFill>
              </a:rPr>
              <a:t>i</a:t>
            </a:r>
            <a:r>
              <a:rPr lang="en-US" sz="1200" dirty="0" smtClean="0">
                <a:solidFill>
                  <a:schemeClr val="tx1"/>
                </a:solidFill>
              </a:rPr>
              <a:t> od </a:t>
            </a:r>
            <a:r>
              <a:rPr lang="en-US" sz="1200" dirty="0" err="1" smtClean="0">
                <a:solidFill>
                  <a:schemeClr val="tx1"/>
                </a:solidFill>
              </a:rPr>
              <a:t>nas</a:t>
            </a:r>
            <a:r>
              <a:rPr lang="en-US" sz="1200" dirty="0" smtClean="0">
                <a:solidFill>
                  <a:schemeClr val="tx1"/>
                </a:solidFill>
              </a:rPr>
              <a:t> (od </a:t>
            </a:r>
            <a:r>
              <a:rPr lang="en-US" sz="1200" dirty="0" err="1" smtClean="0">
                <a:solidFill>
                  <a:schemeClr val="tx1"/>
                </a:solidFill>
              </a:rPr>
              <a:t>servera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sr-Latn-RS" sz="1200" dirty="0" smtClean="0">
                <a:solidFill>
                  <a:schemeClr val="tx1"/>
                </a:solidFill>
              </a:rPr>
              <a:t>i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ra</a:t>
            </a:r>
            <a:r>
              <a:rPr lang="sr-Latn-RS" sz="1200" dirty="0" smtClean="0">
                <a:solidFill>
                  <a:schemeClr val="tx1"/>
                </a:solidFill>
              </a:rPr>
              <a:t>č</a:t>
            </a:r>
            <a:r>
              <a:rPr lang="en-US" sz="1200" dirty="0" err="1" smtClean="0">
                <a:solidFill>
                  <a:schemeClr val="tx1"/>
                </a:solidFill>
              </a:rPr>
              <a:t>unarske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mre</a:t>
            </a:r>
            <a:r>
              <a:rPr lang="sr-Latn-RS" sz="1200" dirty="0" smtClean="0">
                <a:solidFill>
                  <a:schemeClr val="tx1"/>
                </a:solidFill>
              </a:rPr>
              <a:t>že u školi)</a:t>
            </a:r>
            <a:endParaRPr lang="sr-Latn-CS" sz="1200" dirty="0">
              <a:solidFill>
                <a:schemeClr val="tx1"/>
              </a:solidFill>
            </a:endParaRPr>
          </a:p>
          <a:p>
            <a:pPr marL="274320" indent="-285750" algn="l">
              <a:spcBef>
                <a:spcPts val="600"/>
              </a:spcBef>
              <a:buFont typeface="Arial" pitchFamily="34" charset="0"/>
              <a:buChar char="•"/>
            </a:pPr>
            <a:r>
              <a:rPr lang="sr-Latn-CS" sz="1200" dirty="0" smtClean="0">
                <a:solidFill>
                  <a:schemeClr val="tx1"/>
                </a:solidFill>
              </a:rPr>
              <a:t>automatizovan proces generisanja rezultata takmičenja</a:t>
            </a:r>
          </a:p>
          <a:p>
            <a:pPr marL="274320" indent="-285750" algn="l">
              <a:spcBef>
                <a:spcPts val="600"/>
              </a:spcBef>
              <a:buFont typeface="Arial" pitchFamily="34" charset="0"/>
              <a:buChar char="•"/>
            </a:pPr>
            <a:r>
              <a:rPr lang="sr-Latn-CS" sz="1200" dirty="0" smtClean="0">
                <a:solidFill>
                  <a:schemeClr val="tx1"/>
                </a:solidFill>
              </a:rPr>
              <a:t>nije bilo žalbi na održanim takmičenjima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15686" y="3599580"/>
            <a:ext cx="8610600" cy="2426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800"/>
              </a:spcBef>
            </a:pPr>
            <a:r>
              <a:rPr lang="sr-Latn-CS" sz="2000" b="1" i="1" dirty="0" smtClean="0">
                <a:solidFill>
                  <a:schemeClr val="tx1"/>
                </a:solidFill>
              </a:rPr>
              <a:t>SMS kviz</a:t>
            </a:r>
            <a:r>
              <a:rPr lang="en-US" sz="2000" b="1" i="1" dirty="0" smtClean="0">
                <a:solidFill>
                  <a:schemeClr val="tx1"/>
                </a:solidFill>
              </a:rPr>
              <a:t>:</a:t>
            </a:r>
            <a:endParaRPr lang="sr-Latn-CS" sz="2000" b="1" i="1" dirty="0" smtClean="0">
              <a:solidFill>
                <a:schemeClr val="tx1"/>
              </a:solidFill>
            </a:endParaRPr>
          </a:p>
          <a:p>
            <a:pPr marL="182880" indent="-285750" algn="l">
              <a:spcBef>
                <a:spcPts val="600"/>
              </a:spcBef>
              <a:buFont typeface="Arial" pitchFamily="34" charset="0"/>
              <a:buChar char="•"/>
            </a:pPr>
            <a:r>
              <a:rPr lang="sr-Latn-CS" sz="1200" dirty="0" smtClean="0">
                <a:solidFill>
                  <a:schemeClr val="tx1"/>
                </a:solidFill>
              </a:rPr>
              <a:t>direktna zavisnost od mobilnog operatera i stanja njihovih baznih stanica  </a:t>
            </a:r>
          </a:p>
          <a:p>
            <a:pPr marL="274320" indent="-285750" algn="l">
              <a:spcBef>
                <a:spcPts val="600"/>
              </a:spcBef>
              <a:buFont typeface="Arial" pitchFamily="34" charset="0"/>
              <a:buChar char="•"/>
            </a:pPr>
            <a:r>
              <a:rPr lang="sr-Latn-CS" sz="1200" dirty="0">
                <a:solidFill>
                  <a:schemeClr val="tx1"/>
                </a:solidFill>
              </a:rPr>
              <a:t>m</a:t>
            </a:r>
            <a:r>
              <a:rPr lang="sr-Latn-CS" sz="1200" dirty="0" smtClean="0">
                <a:solidFill>
                  <a:schemeClr val="tx1"/>
                </a:solidFill>
              </a:rPr>
              <a:t>ala propusna moć SMS servisa ka jednom broju (ograničen broj poruka ka jednom broju u istom tr</a:t>
            </a:r>
            <a:r>
              <a:rPr lang="en-US" sz="1200" dirty="0" smtClean="0">
                <a:solidFill>
                  <a:schemeClr val="tx1"/>
                </a:solidFill>
              </a:rPr>
              <a:t>e</a:t>
            </a:r>
            <a:r>
              <a:rPr lang="sr-Latn-CS" sz="1200" dirty="0" smtClean="0">
                <a:solidFill>
                  <a:schemeClr val="tx1"/>
                </a:solidFill>
              </a:rPr>
              <a:t>nutku). Analiza pokazuje da je broj primljenih poruka po pitanju uvek nešto manji od prisutnog broja takmičara.</a:t>
            </a:r>
          </a:p>
          <a:p>
            <a:pPr marL="182880" indent="-28575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k</a:t>
            </a:r>
            <a:r>
              <a:rPr lang="sr-Latn-CS" sz="1200" dirty="0" smtClean="0">
                <a:solidFill>
                  <a:schemeClr val="tx1"/>
                </a:solidFill>
              </a:rPr>
              <a:t>ašnjenje </a:t>
            </a:r>
            <a:r>
              <a:rPr lang="en-US" sz="1200" dirty="0" smtClean="0">
                <a:solidFill>
                  <a:schemeClr val="tx1"/>
                </a:solidFill>
              </a:rPr>
              <a:t>SMS </a:t>
            </a:r>
            <a:r>
              <a:rPr lang="sr-Latn-CS" sz="1200" dirty="0" smtClean="0">
                <a:solidFill>
                  <a:schemeClr val="tx1"/>
                </a:solidFill>
              </a:rPr>
              <a:t>poruka</a:t>
            </a:r>
          </a:p>
          <a:p>
            <a:pPr marL="182880" indent="-285750" algn="l">
              <a:spcBef>
                <a:spcPts val="600"/>
              </a:spcBef>
              <a:buFont typeface="Arial" pitchFamily="34" charset="0"/>
              <a:buChar char="•"/>
            </a:pPr>
            <a:r>
              <a:rPr lang="sr-Latn-CS" sz="1200" dirty="0" smtClean="0">
                <a:solidFill>
                  <a:schemeClr val="tx1"/>
                </a:solidFill>
              </a:rPr>
              <a:t>kodirani telefoni takmičara</a:t>
            </a:r>
            <a:endParaRPr lang="sr-Latn-RS" sz="1200" dirty="0">
              <a:solidFill>
                <a:schemeClr val="tx1"/>
              </a:solidFill>
            </a:endParaRPr>
          </a:p>
          <a:p>
            <a:pPr marL="182880" indent="-28575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1200" dirty="0" err="1" smtClean="0">
                <a:solidFill>
                  <a:schemeClr val="tx1"/>
                </a:solidFill>
              </a:rPr>
              <a:t>veliki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broj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poruka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sa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istim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vremenom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slanja</a:t>
            </a:r>
            <a:r>
              <a:rPr lang="en-US" sz="1200" dirty="0" smtClean="0">
                <a:solidFill>
                  <a:schemeClr val="tx1"/>
                </a:solidFill>
              </a:rPr>
              <a:t> (</a:t>
            </a:r>
            <a:r>
              <a:rPr lang="en-US" sz="1200" dirty="0" err="1" smtClean="0">
                <a:solidFill>
                  <a:schemeClr val="tx1"/>
                </a:solidFill>
              </a:rPr>
              <a:t>vreme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slanja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na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nivou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sekundi</a:t>
            </a:r>
            <a:r>
              <a:rPr lang="en-US" sz="1200" dirty="0" smtClean="0">
                <a:solidFill>
                  <a:schemeClr val="tx1"/>
                </a:solidFill>
              </a:rPr>
              <a:t>) </a:t>
            </a:r>
            <a:r>
              <a:rPr lang="sr-Latn-CS" sz="1200" dirty="0" smtClean="0">
                <a:solidFill>
                  <a:schemeClr val="tx1"/>
                </a:solidFill>
              </a:rPr>
              <a:t> </a:t>
            </a:r>
          </a:p>
          <a:p>
            <a:pPr marL="182880" indent="-285750" algn="l">
              <a:spcBef>
                <a:spcPts val="600"/>
              </a:spcBef>
              <a:buFont typeface="Arial" pitchFamily="34" charset="0"/>
              <a:buChar char="•"/>
            </a:pPr>
            <a:r>
              <a:rPr lang="sr-Latn-CS" sz="1200" dirty="0" smtClean="0">
                <a:solidFill>
                  <a:schemeClr val="tx1"/>
                </a:solidFill>
              </a:rPr>
              <a:t>veliki broj žalbi na rezultate takmičenja</a:t>
            </a:r>
          </a:p>
          <a:p>
            <a:pPr marL="182880" indent="-285750" algn="l">
              <a:spcBef>
                <a:spcPts val="600"/>
              </a:spcBef>
              <a:buFont typeface="Arial" pitchFamily="34" charset="0"/>
              <a:buChar char="•"/>
            </a:pPr>
            <a:r>
              <a:rPr lang="sr-Latn-CS" sz="1200" dirty="0" smtClean="0">
                <a:solidFill>
                  <a:schemeClr val="tx1"/>
                </a:solidFill>
              </a:rPr>
              <a:t>pitanja za SMS kviz su poznata organizatorima</a:t>
            </a:r>
          </a:p>
        </p:txBody>
      </p:sp>
      <p:pic>
        <p:nvPicPr>
          <p:cNvPr id="14" name="Picture 2" descr="C:\Users\Nikola\Desktop\TIK\Prezentacija\o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007" y="2236025"/>
            <a:ext cx="1348649" cy="11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Nikola\Desktop\TIK\Prezentacija\iStock_000013558592XSmall-300x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007" y="4699176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4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5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1981200"/>
            <a:ext cx="2476500" cy="333375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1594812"/>
            <a:ext cx="9143999" cy="409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 sz="2400" b="1" dirty="0" smtClean="0">
                <a:latin typeface="Calibri" panose="020F0502020204030204" pitchFamily="34" charset="0"/>
              </a:rPr>
              <a:t> - Metode takmičenja</a:t>
            </a:r>
            <a:r>
              <a:rPr lang="en-US" sz="2400" b="1" dirty="0" smtClean="0">
                <a:latin typeface="Calibri" panose="020F0502020204030204" pitchFamily="34" charset="0"/>
              </a:rPr>
              <a:t> 2014. </a:t>
            </a:r>
            <a:r>
              <a:rPr lang="en-US" sz="2400" b="1" dirty="0" err="1" smtClean="0">
                <a:latin typeface="Calibri" panose="020F0502020204030204" pitchFamily="34" charset="0"/>
              </a:rPr>
              <a:t>godine</a:t>
            </a:r>
            <a:r>
              <a:rPr lang="en-US" sz="2400" b="1" dirty="0" smtClean="0">
                <a:latin typeface="Calibri" panose="020F0502020204030204" pitchFamily="34" charset="0"/>
              </a:rPr>
              <a:t> </a:t>
            </a:r>
            <a:r>
              <a:rPr lang="sr-Latn-CS" sz="2400" b="1" dirty="0" smtClean="0">
                <a:latin typeface="Calibri" panose="020F0502020204030204" pitchFamily="34" charset="0"/>
              </a:rPr>
              <a:t>-</a:t>
            </a:r>
            <a:endParaRPr lang="sr-Latn-CS" sz="2400" b="1" dirty="0">
              <a:latin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2610"/>
            <a:ext cx="9144000" cy="197539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914400" y="2176329"/>
            <a:ext cx="8001000" cy="1629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800"/>
              </a:spcBef>
            </a:pPr>
            <a:r>
              <a:rPr lang="sr-Latn-CS" sz="1800" b="1" i="1" dirty="0" smtClean="0">
                <a:solidFill>
                  <a:schemeClr val="tx1"/>
                </a:solidFill>
              </a:rPr>
              <a:t>Nova verzija Moodle platforme </a:t>
            </a:r>
            <a:r>
              <a:rPr lang="sr-Latn-CS" sz="1800" dirty="0" smtClean="0">
                <a:solidFill>
                  <a:schemeClr val="tx1"/>
                </a:solidFill>
              </a:rPr>
              <a:t>– nova verzija portala za elektronsko učenje i testiranje kandidata:</a:t>
            </a:r>
          </a:p>
          <a:p>
            <a:pPr marL="742950" lvl="1" indent="-285750" algn="l">
              <a:spcBef>
                <a:spcPts val="600"/>
              </a:spcBef>
              <a:buFont typeface="Arial" pitchFamily="34" charset="0"/>
              <a:buChar char="•"/>
            </a:pPr>
            <a:r>
              <a:rPr lang="sr-Latn-CS" sz="1200" dirty="0" smtClean="0">
                <a:solidFill>
                  <a:schemeClr val="tx1"/>
                </a:solidFill>
              </a:rPr>
              <a:t>Nove forme pitanja sa novim interaktivnim efektima</a:t>
            </a:r>
          </a:p>
          <a:p>
            <a:pPr marL="742950" lvl="1" indent="-28575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1200" dirty="0" err="1" smtClean="0">
                <a:solidFill>
                  <a:schemeClr val="tx1"/>
                </a:solidFill>
              </a:rPr>
              <a:t>Mogu</a:t>
            </a:r>
            <a:r>
              <a:rPr lang="sr-Latn-RS" sz="1200" dirty="0" smtClean="0">
                <a:solidFill>
                  <a:schemeClr val="tx1"/>
                </a:solidFill>
              </a:rPr>
              <a:t>ćnost da mentori administriraju naloge i prate postignuća svojih učenika u procesu pripreme, a kasnije i tokom takmičenja (svaki učenik ima svoje korisničko ime i procesu pripreme)</a:t>
            </a:r>
          </a:p>
          <a:p>
            <a:pPr marL="742950" lvl="1" indent="-285750" algn="l">
              <a:spcBef>
                <a:spcPts val="600"/>
              </a:spcBef>
              <a:buFont typeface="Arial" pitchFamily="34" charset="0"/>
              <a:buChar char="•"/>
            </a:pPr>
            <a:r>
              <a:rPr lang="sr-Latn-RS" sz="1200" dirty="0" smtClean="0">
                <a:solidFill>
                  <a:schemeClr val="tx1"/>
                </a:solidFill>
              </a:rPr>
              <a:t>Bolji alati za analizu rezultata</a:t>
            </a:r>
          </a:p>
          <a:p>
            <a:pPr marL="742950" lvl="1" indent="-285750" algn="l">
              <a:spcBef>
                <a:spcPts val="1800"/>
              </a:spcBef>
              <a:buFontTx/>
              <a:buChar char="-"/>
            </a:pPr>
            <a:endParaRPr lang="sr-Latn-CS" sz="1800" dirty="0" smtClean="0">
              <a:solidFill>
                <a:schemeClr val="tx1"/>
              </a:solidFill>
            </a:endParaRPr>
          </a:p>
          <a:p>
            <a:pPr lvl="1" algn="l">
              <a:spcBef>
                <a:spcPts val="1800"/>
              </a:spcBef>
            </a:pPr>
            <a:r>
              <a:rPr lang="sr-Latn-CS" sz="18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14400" y="3977787"/>
            <a:ext cx="7025640" cy="2108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800"/>
              </a:spcBef>
            </a:pPr>
            <a:r>
              <a:rPr lang="sr-Latn-CS" sz="1800" b="1" i="1" dirty="0" smtClean="0">
                <a:solidFill>
                  <a:schemeClr val="tx1"/>
                </a:solidFill>
              </a:rPr>
              <a:t>Android kviz </a:t>
            </a:r>
            <a:r>
              <a:rPr lang="sr-Latn-CS" sz="1800" dirty="0" smtClean="0">
                <a:solidFill>
                  <a:schemeClr val="tx1"/>
                </a:solidFill>
              </a:rPr>
              <a:t>– za okružni i republički nivo takmičenja:</a:t>
            </a:r>
          </a:p>
          <a:p>
            <a:pPr marL="628650" lvl="1" indent="-1714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CS" sz="1200" dirty="0" smtClean="0">
                <a:solidFill>
                  <a:schemeClr val="tx1"/>
                </a:solidFill>
              </a:rPr>
              <a:t>Klasično kviz takmičenje sa javnim pitanjima  i odgovorima. </a:t>
            </a:r>
            <a:endParaRPr lang="en-US" sz="1200" dirty="0" smtClean="0">
              <a:solidFill>
                <a:schemeClr val="tx1"/>
              </a:solidFill>
            </a:endParaRPr>
          </a:p>
          <a:p>
            <a:pPr marL="628650" lvl="1" indent="-1714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CS" sz="1200" dirty="0" smtClean="0">
                <a:solidFill>
                  <a:schemeClr val="tx1"/>
                </a:solidFill>
              </a:rPr>
              <a:t>Svi učesnici takmičenja putem Android aplikacije, koju su preuzeli sa sajta organizatora, šalju odgovore na kviz.</a:t>
            </a:r>
            <a:endParaRPr lang="en-US" sz="1200" dirty="0" smtClean="0">
              <a:solidFill>
                <a:schemeClr val="tx1"/>
              </a:solidFill>
            </a:endParaRPr>
          </a:p>
          <a:p>
            <a:pPr marL="628650" lvl="1" indent="-1714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CS" sz="1200" dirty="0" smtClean="0">
                <a:solidFill>
                  <a:schemeClr val="tx1"/>
                </a:solidFill>
              </a:rPr>
              <a:t>Odgovori na pitanja su kratki i daju se popunjavanjem predvi</a:t>
            </a:r>
            <a:r>
              <a:rPr lang="sr-Latn-RS" sz="1200" dirty="0" smtClean="0">
                <a:solidFill>
                  <a:schemeClr val="tx1"/>
                </a:solidFill>
              </a:rPr>
              <a:t>đ</a:t>
            </a:r>
            <a:r>
              <a:rPr lang="sr-Latn-CS" sz="1200" dirty="0" smtClean="0">
                <a:solidFill>
                  <a:schemeClr val="tx1"/>
                </a:solidFill>
              </a:rPr>
              <a:t>enih polja.</a:t>
            </a:r>
            <a:endParaRPr lang="en-US" sz="1200" dirty="0" smtClean="0">
              <a:solidFill>
                <a:schemeClr val="tx1"/>
              </a:solidFill>
            </a:endParaRPr>
          </a:p>
          <a:p>
            <a:pPr marL="628650" lvl="1" indent="-1714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chemeClr val="tx1"/>
                </a:solidFill>
              </a:rPr>
              <a:t>Mogu</a:t>
            </a:r>
            <a:r>
              <a:rPr lang="sr-Latn-RS" sz="1200" dirty="0" smtClean="0">
                <a:solidFill>
                  <a:schemeClr val="tx1"/>
                </a:solidFill>
              </a:rPr>
              <a:t>ćnost da učenici vežbaju i testiraju sistem pre takmičenja</a:t>
            </a:r>
            <a:endParaRPr lang="en-US" sz="1200" dirty="0" smtClean="0">
              <a:solidFill>
                <a:schemeClr val="tx1"/>
              </a:solidFill>
            </a:endParaRPr>
          </a:p>
          <a:p>
            <a:pPr lvl="1" algn="l">
              <a:spcBef>
                <a:spcPts val="600"/>
              </a:spcBef>
            </a:pPr>
            <a:endParaRPr lang="sr-Latn-CS" sz="120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" y="4627643"/>
            <a:ext cx="991553" cy="9871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9343"/>
            <a:ext cx="1165860" cy="925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4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3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2610"/>
            <a:ext cx="9144000" cy="1975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425" y="4879966"/>
            <a:ext cx="1135573" cy="19885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52406" y="3938294"/>
            <a:ext cx="2403441" cy="293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1981200"/>
            <a:ext cx="2476500" cy="333375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1550677"/>
            <a:ext cx="9143999" cy="409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 sz="2400" b="1" dirty="0" smtClean="0">
                <a:latin typeface="Calibri" panose="020F0502020204030204" pitchFamily="34" charset="0"/>
              </a:rPr>
              <a:t> - </a:t>
            </a:r>
            <a:r>
              <a:rPr lang="sr-Latn-RS" sz="2400" b="1" dirty="0" smtClean="0">
                <a:latin typeface="Calibri" panose="020F0502020204030204" pitchFamily="34" charset="0"/>
              </a:rPr>
              <a:t>Osavremenjivanje za takmičenje 2014. godine</a:t>
            </a:r>
            <a:r>
              <a:rPr lang="en-US" sz="2400" b="1" dirty="0" smtClean="0">
                <a:latin typeface="Calibri" panose="020F0502020204030204" pitchFamily="34" charset="0"/>
              </a:rPr>
              <a:t> </a:t>
            </a:r>
            <a:r>
              <a:rPr lang="sr-Latn-CS" sz="2400" b="1" dirty="0" smtClean="0">
                <a:latin typeface="Calibri" panose="020F0502020204030204" pitchFamily="34" charset="0"/>
              </a:rPr>
              <a:t>-</a:t>
            </a:r>
            <a:endParaRPr lang="sr-Latn-CS" sz="2400" b="1" dirty="0">
              <a:latin typeface="Calibri" panose="020F050202020403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184092" y="3528396"/>
            <a:ext cx="4565051" cy="2578025"/>
            <a:chOff x="1143000" y="1722574"/>
            <a:chExt cx="6991123" cy="3948102"/>
          </a:xfrm>
        </p:grpSpPr>
        <p:pic>
          <p:nvPicPr>
            <p:cNvPr id="16" name="Picture 2" descr="C:\Users\Nikola\Desktop\TIK\Prezentacija\androidphon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5623" y="2835569"/>
              <a:ext cx="317500" cy="522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Nikola\Desktop\TIK\Prezentacija\androidphon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5673" y="2835569"/>
              <a:ext cx="317500" cy="522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:\Users\Nikola\Desktop\TIK\Prezentacija\androidphon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423" y="2835569"/>
              <a:ext cx="317500" cy="522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C:\Users\Nikola\Desktop\TIK\Prezentacija\androidphon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8473" y="2835569"/>
              <a:ext cx="317500" cy="522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:\Users\Nikola\Desktop\TIK\Prezentacija\androidphon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5623" y="3510477"/>
              <a:ext cx="317500" cy="522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C:\Users\Nikola\Desktop\TIK\Prezentacija\androidphon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5673" y="3510477"/>
              <a:ext cx="317500" cy="522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C:\Users\Nikola\Desktop\TIK\Prezentacija\androidphon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423" y="3510477"/>
              <a:ext cx="317500" cy="522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C:\Users\Nikola\Desktop\TIK\Prezentacija\androidphon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8473" y="3510477"/>
              <a:ext cx="317500" cy="522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C:\Users\Nikola\Desktop\TIK\Prezentacija\androidphon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4359" y="2835569"/>
              <a:ext cx="317500" cy="522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C:\Users\Nikola\Desktop\TIK\Prezentacija\androidphon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4409" y="2835569"/>
              <a:ext cx="317500" cy="522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C:\Users\Nikola\Desktop\TIK\Prezentacija\androidphon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7159" y="2835569"/>
              <a:ext cx="317500" cy="522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Users\Nikola\Desktop\TIK\Prezentacija\androidphon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7209" y="2835569"/>
              <a:ext cx="317500" cy="522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:\Users\Nikola\Desktop\TIK\Prezentacija\androidphon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4359" y="3510477"/>
              <a:ext cx="317500" cy="522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C:\Users\Nikola\Desktop\TIK\Prezentacija\androidphon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4409" y="3510477"/>
              <a:ext cx="317500" cy="522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C:\Users\Nikola\Desktop\TIK\Prezentacija\androidphon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7159" y="3510477"/>
              <a:ext cx="317500" cy="522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C:\Users\Nikola\Desktop\TIK\Prezentacija\androidphon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7209" y="3510477"/>
              <a:ext cx="317500" cy="522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C:\Users\Nikola\Desktop\TIK\Prezentacija\androidphon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9273" y="4119922"/>
              <a:ext cx="317500" cy="522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C:\Users\Nikola\Desktop\TIK\Prezentacija\androidphon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9323" y="4119922"/>
              <a:ext cx="317500" cy="522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C:\Users\Nikola\Desktop\TIK\Prezentacija\androidphon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073" y="4119922"/>
              <a:ext cx="317500" cy="522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C:\Users\Nikola\Desktop\TIK\Prezentacija\androidphon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123" y="4119922"/>
              <a:ext cx="317500" cy="522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C:\Users\Nikola\Desktop\TIK\Prezentacija\androidphon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9273" y="4794830"/>
              <a:ext cx="317500" cy="522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C:\Users\Nikola\Desktop\TIK\Prezentacija\androidphon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9323" y="4794830"/>
              <a:ext cx="317500" cy="522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C:\Users\Nikola\Desktop\TIK\Prezentacija\androidphon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073" y="4794830"/>
              <a:ext cx="317500" cy="522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C:\Users\Nikola\Desktop\TIK\Prezentacija\androidphon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123" y="4794830"/>
              <a:ext cx="317500" cy="522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C:\Users\Nikola\Desktop\TIK\Prezentacija\androidphon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6216" y="4141693"/>
              <a:ext cx="317500" cy="522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C:\Users\Nikola\Desktop\TIK\Prezentacija\androidphon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6266" y="4141693"/>
              <a:ext cx="317500" cy="522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C:\Users\Nikola\Desktop\TIK\Prezentacija\androidphon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016" y="4141693"/>
              <a:ext cx="317500" cy="522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C:\Users\Nikola\Desktop\TIK\Prezentacija\androidphon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9066" y="4141693"/>
              <a:ext cx="317500" cy="522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C:\Users\Nikola\Desktop\TIK\Prezentacija\androidphon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6216" y="4816601"/>
              <a:ext cx="317500" cy="522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C:\Users\Nikola\Desktop\TIK\Prezentacija\androidphon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6266" y="4816601"/>
              <a:ext cx="317500" cy="522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C:\Users\Nikola\Desktop\TIK\Prezentacija\androidphon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016" y="4816601"/>
              <a:ext cx="317500" cy="522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C:\Users\Nikola\Desktop\TIK\Prezentacija\androidphon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9066" y="4816601"/>
              <a:ext cx="317500" cy="522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3" descr="C:\Users\Nikola\Desktop\TIK\Prezentacija\WirelessAccessPoint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2669785"/>
              <a:ext cx="1036637" cy="854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3" descr="C:\Users\Nikola\Desktop\TIK\Prezentacija\WirelessAccessPoint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486" y="4816601"/>
              <a:ext cx="1036637" cy="854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3" descr="C:\Users\Nikola\Desktop\TIK\Prezentacija\WirelessAccessPoint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631414"/>
              <a:ext cx="1036637" cy="854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3" descr="C:\Users\Nikola\Desktop\TIK\Prezentacija\WirelessAccessPoint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751851"/>
              <a:ext cx="1036637" cy="854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4" descr="C:\Users\Nikola\Desktop\TIK\Prezentacija\video_beam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123" y="1722574"/>
              <a:ext cx="776513" cy="908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3" name="Straight Connector 52"/>
            <p:cNvCxnSpPr/>
            <p:nvPr/>
          </p:nvCxnSpPr>
          <p:spPr>
            <a:xfrm flipH="1">
              <a:off x="2179637" y="3058451"/>
              <a:ext cx="858386" cy="2181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2179637" y="3276600"/>
              <a:ext cx="864736" cy="4951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2179637" y="3058451"/>
              <a:ext cx="1264786" cy="2181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2179637" y="3276600"/>
              <a:ext cx="1264786" cy="4951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2179637" y="3058451"/>
              <a:ext cx="1677536" cy="2181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 flipV="1">
              <a:off x="2179637" y="3276600"/>
              <a:ext cx="1677536" cy="4951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19" idx="3"/>
            </p:cNvCxnSpPr>
            <p:nvPr/>
          </p:nvCxnSpPr>
          <p:spPr>
            <a:xfrm flipH="1">
              <a:off x="2179637" y="3096823"/>
              <a:ext cx="2236336" cy="1797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2179637" y="3276600"/>
              <a:ext cx="2077586" cy="4951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32" idx="1"/>
            </p:cNvCxnSpPr>
            <p:nvPr/>
          </p:nvCxnSpPr>
          <p:spPr>
            <a:xfrm flipH="1">
              <a:off x="1905000" y="4381176"/>
              <a:ext cx="974273" cy="8624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1905000" y="5056084"/>
              <a:ext cx="1139373" cy="1875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1905000" y="4381176"/>
              <a:ext cx="1539423" cy="8624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1905000" y="5077855"/>
              <a:ext cx="1533073" cy="1657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1981200" y="4381176"/>
              <a:ext cx="1875973" cy="7977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1981200" y="4381176"/>
              <a:ext cx="2269673" cy="8624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1981200" y="5056084"/>
              <a:ext cx="1869623" cy="1875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1905000" y="5056084"/>
              <a:ext cx="2352224" cy="1875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097816" y="3058451"/>
              <a:ext cx="999670" cy="2181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6097816" y="3276600"/>
              <a:ext cx="999670" cy="4951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715909" y="3058451"/>
              <a:ext cx="1381577" cy="2181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5697766" y="3276600"/>
              <a:ext cx="1399720" cy="4951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5285016" y="3058451"/>
              <a:ext cx="1801584" cy="2181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5303159" y="3276600"/>
              <a:ext cx="1794327" cy="4951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903109" y="3058451"/>
              <a:ext cx="2183491" cy="2181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4868636" y="3276600"/>
              <a:ext cx="2228850" cy="4951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Content Placeholder 2"/>
          <p:cNvSpPr txBox="1">
            <a:spLocks/>
          </p:cNvSpPr>
          <p:nvPr/>
        </p:nvSpPr>
        <p:spPr>
          <a:xfrm>
            <a:off x="384381" y="2105268"/>
            <a:ext cx="8219688" cy="1300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CS" sz="1400" dirty="0" smtClean="0">
                <a:solidFill>
                  <a:schemeClr val="tx1"/>
                </a:solidFill>
              </a:rPr>
              <a:t>Razvoj Android aplikacije kompatibilne sa svim </a:t>
            </a:r>
            <a:r>
              <a:rPr lang="en-US" sz="1400" dirty="0" smtClean="0">
                <a:solidFill>
                  <a:schemeClr val="tx1"/>
                </a:solidFill>
              </a:rPr>
              <a:t>A</a:t>
            </a:r>
            <a:r>
              <a:rPr lang="sr-Latn-CS" sz="1400" dirty="0" smtClean="0">
                <a:solidFill>
                  <a:schemeClr val="tx1"/>
                </a:solidFill>
              </a:rPr>
              <a:t>ndroid</a:t>
            </a:r>
            <a:r>
              <a:rPr lang="en-US" sz="1400" dirty="0" smtClean="0">
                <a:solidFill>
                  <a:schemeClr val="tx1"/>
                </a:solidFill>
              </a:rPr>
              <a:t> smart</a:t>
            </a:r>
            <a:r>
              <a:rPr lang="sr-Latn-CS" sz="1400" dirty="0" smtClean="0">
                <a:solidFill>
                  <a:schemeClr val="tx1"/>
                </a:solidFill>
              </a:rPr>
              <a:t> telefonima i tablet uređajima počev od verzije </a:t>
            </a:r>
            <a:r>
              <a:rPr lang="en-US" sz="1400" dirty="0" smtClean="0">
                <a:solidFill>
                  <a:schemeClr val="tx1"/>
                </a:solidFill>
              </a:rPr>
              <a:t>2.2 </a:t>
            </a:r>
            <a:r>
              <a:rPr lang="en-US" sz="1400" dirty="0" err="1">
                <a:solidFill>
                  <a:schemeClr val="tx1"/>
                </a:solidFill>
              </a:rPr>
              <a:t>Froyo</a:t>
            </a:r>
            <a:r>
              <a:rPr lang="en-US" sz="1400" dirty="0">
                <a:solidFill>
                  <a:schemeClr val="tx1"/>
                </a:solidFill>
              </a:rPr>
              <a:t> (API level 8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</a:p>
          <a:p>
            <a:pPr marL="171450" indent="-1714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chemeClr val="tx1"/>
                </a:solidFill>
              </a:rPr>
              <a:t>Razvoj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jedinstvene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baze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podataka</a:t>
            </a:r>
            <a:r>
              <a:rPr lang="en-US" sz="1400" dirty="0" smtClean="0">
                <a:solidFill>
                  <a:schemeClr val="tx1"/>
                </a:solidFill>
              </a:rPr>
              <a:t> (</a:t>
            </a:r>
            <a:r>
              <a:rPr lang="en-US" sz="1400" dirty="0" err="1" smtClean="0">
                <a:solidFill>
                  <a:schemeClr val="tx1"/>
                </a:solidFill>
              </a:rPr>
              <a:t>zasnovane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na</a:t>
            </a:r>
            <a:r>
              <a:rPr lang="en-US" sz="1400" dirty="0" smtClean="0">
                <a:solidFill>
                  <a:schemeClr val="tx1"/>
                </a:solidFill>
              </a:rPr>
              <a:t> Microsoft SQL </a:t>
            </a:r>
            <a:r>
              <a:rPr lang="en-US" sz="1400" dirty="0" err="1">
                <a:solidFill>
                  <a:schemeClr val="tx1"/>
                </a:solidFill>
              </a:rPr>
              <a:t>S</a:t>
            </a:r>
            <a:r>
              <a:rPr lang="en-US" sz="1400" dirty="0" err="1" smtClean="0">
                <a:solidFill>
                  <a:schemeClr val="tx1"/>
                </a:solidFill>
              </a:rPr>
              <a:t>erveru</a:t>
            </a:r>
            <a:r>
              <a:rPr lang="en-US" sz="1400" dirty="0" smtClean="0">
                <a:solidFill>
                  <a:schemeClr val="tx1"/>
                </a:solidFill>
              </a:rPr>
              <a:t>) </a:t>
            </a:r>
            <a:r>
              <a:rPr lang="en-US" sz="1400" dirty="0" err="1" smtClean="0">
                <a:solidFill>
                  <a:schemeClr val="tx1"/>
                </a:solidFill>
              </a:rPr>
              <a:t>za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celu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Srbiju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i</a:t>
            </a:r>
            <a:r>
              <a:rPr lang="en-US" sz="1400" dirty="0" smtClean="0">
                <a:solidFill>
                  <a:schemeClr val="tx1"/>
                </a:solidFill>
              </a:rPr>
              <a:t> web </a:t>
            </a:r>
            <a:r>
              <a:rPr lang="en-US" sz="1400" dirty="0" err="1" smtClean="0">
                <a:solidFill>
                  <a:schemeClr val="tx1"/>
                </a:solidFill>
              </a:rPr>
              <a:t>servisa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za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razmenu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podataka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171450" indent="-1714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Dobra </a:t>
            </a:r>
            <a:r>
              <a:rPr lang="en-US" sz="1400" dirty="0" err="1" smtClean="0">
                <a:solidFill>
                  <a:schemeClr val="tx1"/>
                </a:solidFill>
              </a:rPr>
              <a:t>pokrivenost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prostorija</a:t>
            </a:r>
            <a:r>
              <a:rPr lang="sr-Latn-RS" sz="1400" dirty="0" smtClean="0">
                <a:solidFill>
                  <a:schemeClr val="tx1"/>
                </a:solidFill>
              </a:rPr>
              <a:t> namenjenih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za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takmi</a:t>
            </a:r>
            <a:r>
              <a:rPr lang="sr-Latn-RS" sz="1400" dirty="0" smtClean="0">
                <a:solidFill>
                  <a:schemeClr val="tx1"/>
                </a:solidFill>
              </a:rPr>
              <a:t>čenje Wi-fi access pointima velike propusne moći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4306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195" y="2282873"/>
            <a:ext cx="2606474" cy="4564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880" y="1300529"/>
            <a:ext cx="3332171" cy="55466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564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1981200"/>
            <a:ext cx="2476500" cy="3333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2610"/>
            <a:ext cx="9144000" cy="1975390"/>
          </a:xfrm>
          <a:prstGeom prst="rect">
            <a:avLst/>
          </a:prstGeom>
        </p:spPr>
      </p:pic>
      <p:pic>
        <p:nvPicPr>
          <p:cNvPr id="5" name="Picture 4" descr="C:\Users\Nikola\Desktop\TIK\Prezentacija\video_bea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26" y="3456244"/>
            <a:ext cx="2502060" cy="292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1550677"/>
            <a:ext cx="9143999" cy="409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 sz="2400" b="1" dirty="0" smtClean="0">
                <a:latin typeface="Calibri" panose="020F0502020204030204" pitchFamily="34" charset="0"/>
              </a:rPr>
              <a:t> - </a:t>
            </a:r>
            <a:r>
              <a:rPr lang="sr-Latn-RS" sz="2400" b="1" dirty="0" smtClean="0">
                <a:latin typeface="Calibri" panose="020F0502020204030204" pitchFamily="34" charset="0"/>
              </a:rPr>
              <a:t>Osavremenjivanje za takmičenje 2014. godine</a:t>
            </a:r>
            <a:r>
              <a:rPr lang="en-US" sz="2400" b="1" dirty="0" smtClean="0">
                <a:latin typeface="Calibri" panose="020F0502020204030204" pitchFamily="34" charset="0"/>
              </a:rPr>
              <a:t> </a:t>
            </a:r>
            <a:r>
              <a:rPr lang="sr-Latn-CS" sz="2400" b="1" dirty="0" smtClean="0">
                <a:latin typeface="Calibri" panose="020F0502020204030204" pitchFamily="34" charset="0"/>
              </a:rPr>
              <a:t>-</a:t>
            </a:r>
            <a:endParaRPr lang="sr-Latn-CS" sz="2400" b="1" dirty="0">
              <a:latin typeface="Calibri" panose="020F05020202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4381" y="2018177"/>
            <a:ext cx="8219688" cy="1406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CS" sz="1400" dirty="0" smtClean="0">
                <a:solidFill>
                  <a:schemeClr val="tx1"/>
                </a:solidFill>
              </a:rPr>
              <a:t>Razvoj centralizovane </a:t>
            </a:r>
            <a:r>
              <a:rPr lang="sr-Latn-RS" sz="1400" dirty="0" smtClean="0">
                <a:solidFill>
                  <a:schemeClr val="tx1"/>
                </a:solidFill>
              </a:rPr>
              <a:t>aplikacije za vođenje kviza</a:t>
            </a:r>
          </a:p>
          <a:p>
            <a:pPr marL="628650" lvl="1" indent="-1714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RS" sz="1200" dirty="0" smtClean="0">
                <a:solidFill>
                  <a:schemeClr val="tx1"/>
                </a:solidFill>
              </a:rPr>
              <a:t>Programsko </a:t>
            </a:r>
            <a:r>
              <a:rPr lang="sr-Latn-RS" sz="1200" dirty="0">
                <a:solidFill>
                  <a:schemeClr val="tx1"/>
                </a:solidFill>
              </a:rPr>
              <a:t>upravljanje celim sistemom</a:t>
            </a:r>
          </a:p>
          <a:p>
            <a:pPr marL="628650" lvl="1" indent="-1714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RS" sz="1200" dirty="0">
                <a:solidFill>
                  <a:schemeClr val="tx1"/>
                </a:solidFill>
              </a:rPr>
              <a:t>Prikaz rezultata u realnom </a:t>
            </a:r>
            <a:r>
              <a:rPr lang="sr-Latn-RS" sz="1200" dirty="0" smtClean="0">
                <a:solidFill>
                  <a:schemeClr val="tx1"/>
                </a:solidFill>
              </a:rPr>
              <a:t>vremenu</a:t>
            </a:r>
          </a:p>
          <a:p>
            <a:pPr marL="628650" lvl="1" indent="-1714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RS" sz="1200" dirty="0" smtClean="0">
                <a:solidFill>
                  <a:schemeClr val="tx1"/>
                </a:solidFill>
              </a:rPr>
              <a:t>Pitanja se izvlače slučajnim odabirom i nisu poznata organizatorima pre početka takmičenja</a:t>
            </a:r>
          </a:p>
          <a:p>
            <a:pPr marL="628650" lvl="1" indent="-1714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RS" sz="1200" dirty="0" smtClean="0">
                <a:solidFill>
                  <a:schemeClr val="tx1"/>
                </a:solidFill>
              </a:rPr>
              <a:t>Dva video bima jedan za prikaz pitanja i ponuđenih odgovora a drugi za prikaz rezultata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pic>
        <p:nvPicPr>
          <p:cNvPr id="8" name="Picture 7" descr="C:\Users\Nikola\Desktop\TIK\Prezentacija\video_bea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590" y="3456245"/>
            <a:ext cx="2502061" cy="292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49" y="3563257"/>
            <a:ext cx="2056331" cy="15407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86" y="3563258"/>
            <a:ext cx="2051413" cy="15350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4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2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1981200"/>
            <a:ext cx="2476500" cy="3333750"/>
          </a:xfrm>
          <a:prstGeom prst="rect">
            <a:avLst/>
          </a:prstGeom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682" y="3185954"/>
            <a:ext cx="3979108" cy="19646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20915501" lon="908280" rev="21137471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2610"/>
            <a:ext cx="9144000" cy="19753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1550677"/>
            <a:ext cx="9143999" cy="409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 sz="2400" b="1" dirty="0" smtClean="0">
                <a:latin typeface="Calibri" panose="020F0502020204030204" pitchFamily="34" charset="0"/>
              </a:rPr>
              <a:t> - </a:t>
            </a:r>
            <a:r>
              <a:rPr lang="sr-Latn-RS" sz="2400" b="1" dirty="0" smtClean="0">
                <a:latin typeface="Calibri" panose="020F0502020204030204" pitchFamily="34" charset="0"/>
              </a:rPr>
              <a:t>Osavremenjivanje za takmičenje 2014. godine</a:t>
            </a:r>
            <a:r>
              <a:rPr lang="en-US" sz="2400" b="1" dirty="0" smtClean="0">
                <a:latin typeface="Calibri" panose="020F0502020204030204" pitchFamily="34" charset="0"/>
              </a:rPr>
              <a:t> </a:t>
            </a:r>
            <a:r>
              <a:rPr lang="sr-Latn-CS" sz="2400" b="1" dirty="0" smtClean="0">
                <a:latin typeface="Calibri" panose="020F0502020204030204" pitchFamily="34" charset="0"/>
              </a:rPr>
              <a:t>-</a:t>
            </a:r>
            <a:endParaRPr lang="sr-Latn-CS" sz="2400" b="1" dirty="0">
              <a:latin typeface="Calibri" panose="020F05020202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4381" y="2018177"/>
            <a:ext cx="8219688" cy="1406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chemeClr val="tx1"/>
                </a:solidFill>
              </a:rPr>
              <a:t>Lansiranje novog servera sa snažnim hardverskim resursima</a:t>
            </a:r>
          </a:p>
          <a:p>
            <a:pPr marL="171450" indent="-1714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chemeClr val="tx1"/>
                </a:solidFill>
              </a:rPr>
              <a:t>Formiranje redudantnih servera na svim lokacijama gde se organizuje takmičenje</a:t>
            </a:r>
          </a:p>
          <a:p>
            <a:pPr marL="171450" indent="-1714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chemeClr val="tx1"/>
                </a:solidFill>
              </a:rPr>
              <a:t>Lansiranje info portala </a:t>
            </a:r>
            <a:r>
              <a:rPr lang="sr-Cyrl-RS" sz="1400" dirty="0" smtClean="0">
                <a:solidFill>
                  <a:schemeClr val="tx1"/>
                </a:solidFill>
              </a:rPr>
              <a:t>(</a:t>
            </a:r>
            <a:r>
              <a:rPr lang="en-US" sz="1400" dirty="0">
                <a:solidFill>
                  <a:schemeClr val="tx1"/>
                </a:solidFill>
              </a:rPr>
              <a:t>http://tik.etstesla.ni.ac.rs/infoportal</a:t>
            </a:r>
            <a:r>
              <a:rPr lang="en-US" sz="1400" dirty="0" smtClean="0">
                <a:solidFill>
                  <a:schemeClr val="tx1"/>
                </a:solidFill>
              </a:rPr>
              <a:t>/</a:t>
            </a:r>
            <a:r>
              <a:rPr lang="sr-Cyrl-RS" sz="1400" dirty="0" smtClean="0">
                <a:solidFill>
                  <a:schemeClr val="tx1"/>
                </a:solidFill>
              </a:rPr>
              <a:t>)</a:t>
            </a:r>
            <a:endParaRPr lang="sr-Latn-RS" sz="1400" dirty="0" smtClean="0">
              <a:solidFill>
                <a:schemeClr val="tx1"/>
              </a:solidFill>
            </a:endParaRPr>
          </a:p>
          <a:p>
            <a:pPr marL="171450" indent="-1714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chemeClr val="tx1"/>
                </a:solidFill>
              </a:rPr>
              <a:t>Lansiranje moodle vežbaonice</a:t>
            </a:r>
            <a:r>
              <a:rPr lang="sr-Cyrl-RS" sz="1400" dirty="0" smtClean="0">
                <a:solidFill>
                  <a:schemeClr val="tx1"/>
                </a:solidFill>
              </a:rPr>
              <a:t> (</a:t>
            </a:r>
            <a:r>
              <a:rPr lang="en-US" sz="1400" dirty="0" smtClean="0">
                <a:solidFill>
                  <a:schemeClr val="tx1"/>
                </a:solidFill>
              </a:rPr>
              <a:t>http</a:t>
            </a:r>
            <a:r>
              <a:rPr lang="en-US" sz="1400" dirty="0">
                <a:solidFill>
                  <a:schemeClr val="tx1"/>
                </a:solidFill>
              </a:rPr>
              <a:t>://tik.etstesla.ni.ac.rs/vezbaonica</a:t>
            </a:r>
            <a:r>
              <a:rPr lang="en-US" sz="1400" dirty="0" smtClean="0">
                <a:solidFill>
                  <a:schemeClr val="tx1"/>
                </a:solidFill>
              </a:rPr>
              <a:t>/</a:t>
            </a:r>
            <a:r>
              <a:rPr lang="sr-Cyrl-RS" sz="1400" dirty="0" smtClean="0">
                <a:solidFill>
                  <a:schemeClr val="tx1"/>
                </a:solidFill>
              </a:rPr>
              <a:t>)</a:t>
            </a:r>
            <a:endParaRPr lang="sr-Latn-RS" sz="1400" dirty="0" smtClean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32674" y="3469516"/>
            <a:ext cx="2864596" cy="2433026"/>
            <a:chOff x="2960597" y="2124234"/>
            <a:chExt cx="4319329" cy="3668594"/>
          </a:xfrm>
        </p:grpSpPr>
        <p:pic>
          <p:nvPicPr>
            <p:cNvPr id="13" name="Picture 2" descr="C:\Users\Nikola\Desktop\TIK\Prezentacija\server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0297" y="4992419"/>
              <a:ext cx="1019629" cy="800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587795" y="5262157"/>
              <a:ext cx="497251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NI</a:t>
              </a:r>
              <a:r>
                <a:rPr lang="sr-Latn-RS" dirty="0" smtClean="0"/>
                <a:t>Š</a:t>
              </a:r>
              <a:endParaRPr lang="en-US" dirty="0"/>
            </a:p>
          </p:txBody>
        </p:sp>
        <p:pic>
          <p:nvPicPr>
            <p:cNvPr id="17" name="Picture 3" descr="C:\Users\Nikola\Desktop\TIK\Prezentacija\clevo-x7200-mobile-server-laptop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2802" y="3432328"/>
              <a:ext cx="857250" cy="857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3403022" y="3585331"/>
              <a:ext cx="1117229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 smtClean="0"/>
                <a:t>BEOGRAD</a:t>
              </a:r>
              <a:endParaRPr lang="en-US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 flipV="1">
              <a:off x="5478236" y="4109362"/>
              <a:ext cx="1291875" cy="13242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3" descr="C:\Users\Nikola\Desktop\TIK\Prezentacija\clevo-x7200-mobile-server-laptop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0986" y="2171829"/>
              <a:ext cx="857250" cy="857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3" descr="C:\Users\Nikola\Desktop\TIK\Prezentacija\clevo-x7200-mobile-server-laptop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187" y="4349980"/>
              <a:ext cx="857250" cy="857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Straight Connector 21"/>
            <p:cNvCxnSpPr/>
            <p:nvPr/>
          </p:nvCxnSpPr>
          <p:spPr>
            <a:xfrm flipH="1" flipV="1">
              <a:off x="4979425" y="4989308"/>
              <a:ext cx="1720501" cy="45751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301427" y="2785120"/>
              <a:ext cx="1468684" cy="26484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960597" y="5065013"/>
              <a:ext cx="2553822" cy="556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 smtClean="0"/>
                <a:t>KRAGUJEVAC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61025" y="2124234"/>
              <a:ext cx="1998544" cy="556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 smtClean="0"/>
                <a:t>NOVI SAD</a:t>
              </a:r>
              <a:endParaRPr lang="en-US" dirty="0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988" y="3710614"/>
            <a:ext cx="3124924" cy="2389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20977555" lon="957027" rev="21208578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4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461" y="4214812"/>
            <a:ext cx="1901562" cy="148947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1539727"/>
            <a:ext cx="9143999" cy="409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 sz="2400" b="1" dirty="0" smtClean="0">
                <a:latin typeface="Calibri" panose="020F0502020204030204" pitchFamily="34" charset="0"/>
              </a:rPr>
              <a:t> - </a:t>
            </a:r>
            <a:r>
              <a:rPr lang="en-US" sz="2400" b="1" dirty="0" err="1" smtClean="0">
                <a:latin typeface="Calibri" panose="020F0502020204030204" pitchFamily="34" charset="0"/>
              </a:rPr>
              <a:t>Iskustva</a:t>
            </a:r>
            <a:r>
              <a:rPr lang="en-US" sz="2400" b="1" dirty="0" smtClean="0">
                <a:latin typeface="Calibri" panose="020F0502020204030204" pitchFamily="34" charset="0"/>
              </a:rPr>
              <a:t> 2014. </a:t>
            </a:r>
            <a:r>
              <a:rPr lang="en-US" sz="2400" b="1" dirty="0" err="1" smtClean="0">
                <a:latin typeface="Calibri" panose="020F0502020204030204" pitchFamily="34" charset="0"/>
              </a:rPr>
              <a:t>godine</a:t>
            </a:r>
            <a:r>
              <a:rPr lang="en-US" sz="2400" b="1" dirty="0" smtClean="0">
                <a:latin typeface="Calibri" panose="020F0502020204030204" pitchFamily="34" charset="0"/>
              </a:rPr>
              <a:t> </a:t>
            </a:r>
            <a:r>
              <a:rPr lang="sr-Latn-CS" sz="2400" b="1" dirty="0" smtClean="0">
                <a:latin typeface="Calibri" panose="020F0502020204030204" pitchFamily="34" charset="0"/>
              </a:rPr>
              <a:t>-</a:t>
            </a:r>
            <a:endParaRPr lang="sr-Latn-CS" sz="2400" b="1" dirty="0">
              <a:latin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82610"/>
            <a:ext cx="9144000" cy="197539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15686" y="1981201"/>
            <a:ext cx="8610600" cy="1618380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800"/>
              </a:spcBef>
            </a:pPr>
            <a:r>
              <a:rPr lang="sr-Latn-CS" sz="2000" b="1" i="1" dirty="0" smtClean="0">
                <a:solidFill>
                  <a:schemeClr val="tx1"/>
                </a:solidFill>
              </a:rPr>
              <a:t>Kompjuterski test </a:t>
            </a:r>
            <a:r>
              <a:rPr lang="en-US" sz="2000" b="1" i="1" dirty="0" smtClean="0">
                <a:solidFill>
                  <a:schemeClr val="tx1"/>
                </a:solidFill>
              </a:rPr>
              <a:t>:</a:t>
            </a:r>
            <a:endParaRPr lang="sr-Latn-CS" sz="2000" b="1" i="1" dirty="0" smtClean="0">
              <a:solidFill>
                <a:schemeClr val="tx1"/>
              </a:solidFill>
            </a:endParaRPr>
          </a:p>
          <a:p>
            <a:pPr marL="274320" indent="-28575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1200" dirty="0" err="1" smtClean="0">
                <a:solidFill>
                  <a:schemeClr val="tx1"/>
                </a:solidFill>
              </a:rPr>
              <a:t>lako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konfigurisanje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sistema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sr-Latn-CS" sz="1200" dirty="0" smtClean="0">
                <a:solidFill>
                  <a:schemeClr val="tx1"/>
                </a:solidFill>
              </a:rPr>
              <a:t>  </a:t>
            </a:r>
          </a:p>
          <a:p>
            <a:pPr marL="274320" indent="-28575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Na </a:t>
            </a:r>
            <a:r>
              <a:rPr lang="en-US" sz="1200" dirty="0" err="1" smtClean="0">
                <a:solidFill>
                  <a:schemeClr val="tx1"/>
                </a:solidFill>
              </a:rPr>
              <a:t>svim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niv</a:t>
            </a:r>
            <a:r>
              <a:rPr lang="sr-Latn-RS" sz="1200" dirty="0" smtClean="0">
                <a:solidFill>
                  <a:schemeClr val="tx1"/>
                </a:solidFill>
              </a:rPr>
              <a:t>o</a:t>
            </a:r>
            <a:r>
              <a:rPr lang="en-US" sz="1200" dirty="0" err="1" smtClean="0">
                <a:solidFill>
                  <a:schemeClr val="tx1"/>
                </a:solidFill>
              </a:rPr>
              <a:t>ima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kori</a:t>
            </a:r>
            <a:r>
              <a:rPr lang="sr-Latn-RS" sz="1200" dirty="0" smtClean="0">
                <a:solidFill>
                  <a:schemeClr val="tx1"/>
                </a:solidFill>
              </a:rPr>
              <a:t>šćen primarni server u Nišu</a:t>
            </a:r>
            <a:endParaRPr lang="sr-Latn-CS" sz="1200" dirty="0">
              <a:solidFill>
                <a:schemeClr val="tx1"/>
              </a:solidFill>
            </a:endParaRPr>
          </a:p>
          <a:p>
            <a:pPr marL="274320" indent="-285750" algn="l">
              <a:spcBef>
                <a:spcPts val="600"/>
              </a:spcBef>
              <a:buFont typeface="Arial" pitchFamily="34" charset="0"/>
              <a:buChar char="•"/>
            </a:pPr>
            <a:r>
              <a:rPr lang="sr-Latn-CS" sz="1200" dirty="0" smtClean="0">
                <a:solidFill>
                  <a:schemeClr val="tx1"/>
                </a:solidFill>
              </a:rPr>
              <a:t>Nije bilo prekida i nepravilnosti u radu sistema</a:t>
            </a:r>
          </a:p>
          <a:p>
            <a:pPr marL="274320" indent="-285750" algn="l">
              <a:spcBef>
                <a:spcPts val="600"/>
              </a:spcBef>
              <a:buFont typeface="Arial" pitchFamily="34" charset="0"/>
              <a:buChar char="•"/>
            </a:pPr>
            <a:r>
              <a:rPr lang="sr-Latn-CS" sz="1200" dirty="0" smtClean="0">
                <a:solidFill>
                  <a:schemeClr val="tx1"/>
                </a:solidFill>
              </a:rPr>
              <a:t>nije bilo žalbi na održanim takmičenjima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15686" y="3599580"/>
            <a:ext cx="6459583" cy="2426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800"/>
              </a:spcBef>
            </a:pPr>
            <a:r>
              <a:rPr lang="sr-Latn-CS" sz="2000" b="1" i="1" dirty="0" smtClean="0">
                <a:solidFill>
                  <a:schemeClr val="tx1"/>
                </a:solidFill>
              </a:rPr>
              <a:t>Android kviz</a:t>
            </a:r>
            <a:r>
              <a:rPr lang="en-US" sz="2000" b="1" i="1" dirty="0" smtClean="0">
                <a:solidFill>
                  <a:schemeClr val="tx1"/>
                </a:solidFill>
              </a:rPr>
              <a:t>:</a:t>
            </a:r>
            <a:endParaRPr lang="sr-Latn-CS" sz="2000" b="1" i="1" dirty="0" smtClean="0">
              <a:solidFill>
                <a:schemeClr val="tx1"/>
              </a:solidFill>
            </a:endParaRPr>
          </a:p>
          <a:p>
            <a:pPr marL="274320" indent="-285750" algn="l">
              <a:spcBef>
                <a:spcPts val="600"/>
              </a:spcBef>
              <a:buFont typeface="Arial" pitchFamily="34" charset="0"/>
              <a:buChar char="•"/>
            </a:pPr>
            <a:r>
              <a:rPr lang="sr-Latn-RS" sz="1200" dirty="0" smtClean="0">
                <a:solidFill>
                  <a:schemeClr val="tx1"/>
                </a:solidFill>
              </a:rPr>
              <a:t>Primljene sve poruke</a:t>
            </a:r>
            <a:endParaRPr lang="sr-Latn-CS" sz="1200" dirty="0" smtClean="0">
              <a:solidFill>
                <a:schemeClr val="tx1"/>
              </a:solidFill>
            </a:endParaRPr>
          </a:p>
          <a:p>
            <a:pPr marL="182880" indent="-285750" algn="l">
              <a:spcBef>
                <a:spcPts val="600"/>
              </a:spcBef>
              <a:buFont typeface="Arial" pitchFamily="34" charset="0"/>
              <a:buChar char="•"/>
            </a:pPr>
            <a:r>
              <a:rPr lang="sr-Latn-RS" sz="1200" dirty="0" smtClean="0">
                <a:solidFill>
                  <a:schemeClr val="tx1"/>
                </a:solidFill>
              </a:rPr>
              <a:t>Nije bilo </a:t>
            </a:r>
            <a:r>
              <a:rPr lang="en-US" sz="1200" dirty="0" smtClean="0">
                <a:solidFill>
                  <a:schemeClr val="tx1"/>
                </a:solidFill>
              </a:rPr>
              <a:t>k</a:t>
            </a:r>
            <a:r>
              <a:rPr lang="sr-Latn-CS" sz="1200" dirty="0" smtClean="0">
                <a:solidFill>
                  <a:schemeClr val="tx1"/>
                </a:solidFill>
              </a:rPr>
              <a:t>ašnjenje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sr-Latn-CS" sz="1200" dirty="0" smtClean="0">
                <a:solidFill>
                  <a:schemeClr val="tx1"/>
                </a:solidFill>
              </a:rPr>
              <a:t>poruka</a:t>
            </a:r>
          </a:p>
          <a:p>
            <a:pPr marL="182880" indent="-285750" algn="l">
              <a:spcBef>
                <a:spcPts val="600"/>
              </a:spcBef>
              <a:buFont typeface="Arial" pitchFamily="34" charset="0"/>
              <a:buChar char="•"/>
            </a:pPr>
            <a:r>
              <a:rPr lang="sr-Latn-RS" sz="1200" dirty="0" smtClean="0">
                <a:solidFill>
                  <a:schemeClr val="tx1"/>
                </a:solidFill>
              </a:rPr>
              <a:t>Svi takmičari imali odgovarajuće mobilne uređaje</a:t>
            </a:r>
            <a:endParaRPr lang="sr-Latn-RS" sz="1200" dirty="0">
              <a:solidFill>
                <a:schemeClr val="tx1"/>
              </a:solidFill>
            </a:endParaRPr>
          </a:p>
          <a:p>
            <a:pPr marL="182880" indent="-285750" algn="l">
              <a:spcBef>
                <a:spcPts val="600"/>
              </a:spcBef>
              <a:buFont typeface="Arial" pitchFamily="34" charset="0"/>
              <a:buChar char="•"/>
            </a:pPr>
            <a:r>
              <a:rPr lang="sr-Latn-RS" sz="1200" dirty="0" smtClean="0">
                <a:solidFill>
                  <a:schemeClr val="tx1"/>
                </a:solidFill>
              </a:rPr>
              <a:t>Nije bilo poruka sa i</a:t>
            </a:r>
            <a:r>
              <a:rPr lang="en-US" sz="1200" dirty="0" err="1" smtClean="0">
                <a:solidFill>
                  <a:schemeClr val="tx1"/>
                </a:solidFill>
              </a:rPr>
              <a:t>stim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vremenom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slanja</a:t>
            </a:r>
            <a:r>
              <a:rPr lang="en-US" sz="1200" dirty="0" smtClean="0">
                <a:solidFill>
                  <a:schemeClr val="tx1"/>
                </a:solidFill>
              </a:rPr>
              <a:t> (</a:t>
            </a:r>
            <a:r>
              <a:rPr lang="en-US" sz="1200" dirty="0" err="1" smtClean="0">
                <a:solidFill>
                  <a:schemeClr val="tx1"/>
                </a:solidFill>
              </a:rPr>
              <a:t>vreme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slanja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na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nivou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sr-Latn-RS" sz="1200" dirty="0" smtClean="0">
                <a:solidFill>
                  <a:schemeClr val="tx1"/>
                </a:solidFill>
              </a:rPr>
              <a:t>mili</a:t>
            </a:r>
            <a:r>
              <a:rPr lang="en-US" sz="1200" dirty="0" err="1" smtClean="0">
                <a:solidFill>
                  <a:schemeClr val="tx1"/>
                </a:solidFill>
              </a:rPr>
              <a:t>sekundi</a:t>
            </a:r>
            <a:r>
              <a:rPr lang="en-US" sz="1200" dirty="0" smtClean="0">
                <a:solidFill>
                  <a:schemeClr val="tx1"/>
                </a:solidFill>
              </a:rPr>
              <a:t>) </a:t>
            </a:r>
            <a:r>
              <a:rPr lang="sr-Latn-CS" sz="1200" dirty="0" smtClean="0">
                <a:solidFill>
                  <a:schemeClr val="tx1"/>
                </a:solidFill>
              </a:rPr>
              <a:t> </a:t>
            </a:r>
          </a:p>
          <a:p>
            <a:pPr marL="274320" indent="-285750" algn="l">
              <a:spcBef>
                <a:spcPts val="600"/>
              </a:spcBef>
              <a:buFont typeface="Arial" pitchFamily="34" charset="0"/>
              <a:buChar char="•"/>
            </a:pPr>
            <a:r>
              <a:rPr lang="sr-Latn-CS" sz="1200" dirty="0" smtClean="0">
                <a:solidFill>
                  <a:schemeClr val="tx1"/>
                </a:solidFill>
              </a:rPr>
              <a:t>Zbog loše ili neadekvatno konfigurisane mrežne infrastrukture u školama gde se organizovalo takmičenje korišćeni redudantni serveri i unapred pripremljeni rezervni access pointi</a:t>
            </a:r>
          </a:p>
          <a:p>
            <a:pPr marL="274320" indent="-285750" algn="l">
              <a:spcBef>
                <a:spcPts val="600"/>
              </a:spcBef>
              <a:buFont typeface="Arial" pitchFamily="34" charset="0"/>
              <a:buChar char="•"/>
            </a:pPr>
            <a:r>
              <a:rPr lang="sr-Latn-CS" sz="1200" dirty="0" smtClean="0">
                <a:solidFill>
                  <a:schemeClr val="tx1"/>
                </a:solidFill>
              </a:rPr>
              <a:t>Nije </a:t>
            </a:r>
            <a:r>
              <a:rPr lang="sr-Latn-CS" sz="1200" dirty="0">
                <a:solidFill>
                  <a:schemeClr val="tx1"/>
                </a:solidFill>
              </a:rPr>
              <a:t>bilo žalbi na održanim takmičenjima</a:t>
            </a:r>
          </a:p>
          <a:p>
            <a:pPr marL="274320" indent="-285750" algn="l">
              <a:spcBef>
                <a:spcPts val="600"/>
              </a:spcBef>
              <a:buFont typeface="Arial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344" y="2196338"/>
            <a:ext cx="1852204" cy="12127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4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8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</TotalTime>
  <Words>871</Words>
  <Application>Microsoft Office PowerPoint</Application>
  <PresentationFormat>On-screen Show (4:3)</PresentationFormat>
  <Paragraphs>96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Tesla Info Kup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Nikola Lilic</dc:creator>
  <cp:lastModifiedBy>Nikola Lilić</cp:lastModifiedBy>
  <cp:revision>84</cp:revision>
  <dcterms:created xsi:type="dcterms:W3CDTF">2014-11-23T20:58:36Z</dcterms:created>
  <dcterms:modified xsi:type="dcterms:W3CDTF">2014-11-28T21:50:51Z</dcterms:modified>
</cp:coreProperties>
</file>